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7" r:id="rId4"/>
    <p:sldId id="257" r:id="rId5"/>
    <p:sldId id="258" r:id="rId6"/>
    <p:sldId id="259" r:id="rId7"/>
    <p:sldId id="260" r:id="rId8"/>
    <p:sldId id="262" r:id="rId9"/>
    <p:sldId id="265" r:id="rId10"/>
    <p:sldId id="272" r:id="rId11"/>
    <p:sldId id="275" r:id="rId12"/>
    <p:sldId id="276" r:id="rId13"/>
    <p:sldId id="277" r:id="rId14"/>
    <p:sldId id="278" r:id="rId15"/>
    <p:sldId id="273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74" r:id="rId24"/>
    <p:sldId id="296" r:id="rId25"/>
    <p:sldId id="297" r:id="rId26"/>
    <p:sldId id="298" r:id="rId27"/>
    <p:sldId id="299" r:id="rId28"/>
    <p:sldId id="269" r:id="rId29"/>
    <p:sldId id="270" r:id="rId30"/>
    <p:sldId id="271" r:id="rId31"/>
    <p:sldId id="266" r:id="rId32"/>
    <p:sldId id="281" r:id="rId33"/>
    <p:sldId id="282" r:id="rId34"/>
    <p:sldId id="293" r:id="rId35"/>
    <p:sldId id="294" r:id="rId36"/>
    <p:sldId id="302" r:id="rId37"/>
    <p:sldId id="303" r:id="rId38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0815" y="3149033"/>
            <a:ext cx="827998" cy="1821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3762" y="1690452"/>
            <a:ext cx="301625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074" y="146693"/>
            <a:ext cx="3083560" cy="882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34.png"/><Relationship Id="rId7" Type="http://schemas.openxmlformats.org/officeDocument/2006/relationships/image" Target="../media/image42.jpeg"/><Relationship Id="rId6" Type="http://schemas.openxmlformats.org/officeDocument/2006/relationships/image" Target="../media/image4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hyperlink" Target="https://www.odoo.com/documentation/master/developer/reference/user_interface/view_architectures.html#search-default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jpeg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hyperlink" Target="https://www.odoo.com/documentation/master/developer/reference/user_interface/view_architectures.html?highlight=filter_domain&amp;reference-view-architectures-search-components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17.png"/><Relationship Id="rId4" Type="http://schemas.openxmlformats.org/officeDocument/2006/relationships/image" Target="../media/image5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jpe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2.xml"/><Relationship Id="rId1" Type="http://schemas.openxmlformats.org/officeDocument/2006/relationships/hyperlink" Target="https://www.odoo.com/documentation/master/developer/reference/frontend/javascript_reference.html#widgets" TargetMode="Externa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www.odoo.com/documentation/master/developer/reference/frontend/javascript_reference.html#widgets" TargetMode="External"/><Relationship Id="rId7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odoo.com/documentation/master/developer/reference/frontend/javascript_reference.html#widgets" TargetMode="External"/><Relationship Id="rId8" Type="http://schemas.openxmlformats.org/officeDocument/2006/relationships/image" Target="../media/image5.png"/><Relationship Id="rId7" Type="http://schemas.openxmlformats.org/officeDocument/2006/relationships/image" Target="../media/image43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www.odoo.com/documentation/master/developer/reference/frontend/javascript_reference.html#widgets" TargetMode="External"/><Relationship Id="rId7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www.odoo.com/documentation/master/developer/reference/frontend/javascript_reference.html#widgets" TargetMode="External"/><Relationship Id="rId7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www.odoo.com/documentation/master/developer/reference/frontend/javascript_reference.html#widgets" TargetMode="External"/><Relationship Id="rId7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www.odoo.com/documentation/master/developer/reference/frontend/javascript_reference.html#fields" TargetMode="External"/><Relationship Id="rId7" Type="http://schemas.openxmlformats.org/officeDocument/2006/relationships/image" Target="../media/image5.png"/><Relationship Id="rId6" Type="http://schemas.openxmlformats.org/officeDocument/2006/relationships/image" Target="../media/image13.png"/><Relationship Id="rId5" Type="http://schemas.openxmlformats.org/officeDocument/2006/relationships/image" Target="../media/image58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hyperlink" Target="https://www.odoo.com/documentation/master/developer/tutorials/getting_started/12_sprinkles.html?&amp;inline-views" TargetMode="External"/><Relationship Id="rId7" Type="http://schemas.openxmlformats.org/officeDocument/2006/relationships/image" Target="../media/image66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8.png"/><Relationship Id="rId1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odoo.com/documentation/master/developer/reference/user_interface/view_architectures.html%23reference-view-architectures-list-root?highlight=editable" TargetMode="External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odoo.com/documentation/master/developer/reference/user_interface/view_architectures.html#reference-view-architectures-list-components" TargetMode="External"/><Relationship Id="rId1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odoo/odoo/blob/0e12fa135882cd5095dbf15fe2f64231c6a84336/addons/account/views/account_bank_statement_views.xml#L136" TargetMode="External"/><Relationship Id="rId1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hyperlink" Target="https://www.odoo.com/documentation/16.0/developer/reference/frontend/javascript_reference.html#reference-js-widgets" TargetMode="Externa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26.png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3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3.xml"/><Relationship Id="rId11" Type="http://schemas.openxmlformats.org/officeDocument/2006/relationships/hyperlink" Target="https://www.odoo.com/documentation/master/developer/reference/frontend/javascript_reference.html#decorations" TargetMode="External"/><Relationship Id="rId10" Type="http://schemas.openxmlformats.org/officeDocument/2006/relationships/image" Target="../media/image40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5560" y="2334895"/>
            <a:ext cx="40640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254" dirty="0">
                <a:solidFill>
                  <a:srgbClr val="333333"/>
                </a:solidFill>
                <a:latin typeface="Liberation Sans Narrow"/>
                <a:cs typeface="Liberation Sans Narrow"/>
              </a:rPr>
              <a:t>Advanced</a:t>
            </a:r>
            <a:r>
              <a:rPr sz="3000" b="1" i="1" spc="8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sz="3000" b="1" i="1" spc="-320" dirty="0">
                <a:solidFill>
                  <a:srgbClr val="333333"/>
                </a:solidFill>
                <a:latin typeface="Liberation Sans Narrow"/>
                <a:cs typeface="Liberation Sans Narrow"/>
              </a:rPr>
              <a:t>views</a:t>
            </a:r>
            <a:endParaRPr sz="3000">
              <a:latin typeface="Liberation Sans Narrow"/>
              <a:cs typeface="Liberation Sans Narrow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91343" y="1619170"/>
            <a:ext cx="2312570" cy="5678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2575560" y="1309370"/>
            <a:ext cx="349440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6000" spc="-270" dirty="0">
                <a:solidFill>
                  <a:srgbClr val="333333"/>
                </a:solidFill>
              </a:rPr>
              <a:t>Lesson 6</a:t>
            </a:r>
            <a:endParaRPr lang="vi-VN" sz="60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8804" y="3748247"/>
            <a:ext cx="374388" cy="26941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892" y="851485"/>
            <a:ext cx="378587" cy="406099"/>
          </a:xfrm>
          <a:prstGeom prst="rect">
            <a:avLst/>
          </a:prstGeom>
        </p:spPr>
      </p:pic>
      <p:sp>
        <p:nvSpPr>
          <p:cNvPr id="10" name="object 2"/>
          <p:cNvSpPr txBox="1"/>
          <p:nvPr/>
        </p:nvSpPr>
        <p:spPr>
          <a:xfrm>
            <a:off x="2575560" y="2809240"/>
            <a:ext cx="40640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Advanced searches</a:t>
            </a:r>
            <a:endParaRPr sz="3000" b="1" i="1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575560" y="3283585"/>
            <a:ext cx="40640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Widgets</a:t>
            </a:r>
            <a:endParaRPr sz="3000" b="1" i="1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2575560" y="3757930"/>
            <a:ext cx="40640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Inline Views</a:t>
            </a:r>
            <a:endParaRPr sz="3000" b="1" i="1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1"/>
          </p:cNvPr>
          <p:cNvSpPr/>
          <p:nvPr/>
        </p:nvSpPr>
        <p:spPr>
          <a:xfrm>
            <a:off x="3920092" y="440461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91754" y="4449383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124" y="329649"/>
            <a:ext cx="1132705" cy="277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02349" y="1152807"/>
            <a:ext cx="4467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want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1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set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1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05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default</a:t>
            </a:r>
            <a:r>
              <a:rPr sz="1400" b="1" spc="-150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00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filter</a:t>
            </a:r>
            <a:r>
              <a:rPr sz="1400" b="1" spc="-70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when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enter</a:t>
            </a:r>
            <a:r>
              <a:rPr sz="1400" spc="1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view.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074" y="146693"/>
            <a:ext cx="2124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120" dirty="0">
                <a:solidFill>
                  <a:srgbClr val="333333"/>
                </a:solidFill>
                <a:latin typeface="Liberation Sans Narrow"/>
                <a:cs typeface="Liberation Sans Narrow"/>
              </a:rPr>
              <a:t>Default</a:t>
            </a:r>
            <a:r>
              <a:rPr sz="3200" b="1" i="1" spc="-4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sz="3200" b="1" i="1" spc="-160" dirty="0">
                <a:solidFill>
                  <a:srgbClr val="333333"/>
                </a:solidFill>
                <a:latin typeface="Liberation Sans Narrow"/>
                <a:cs typeface="Liberation Sans Narrow"/>
              </a:rPr>
              <a:t>Search</a:t>
            </a:r>
            <a:endParaRPr sz="3200">
              <a:latin typeface="Liberation Sans Narrow"/>
              <a:cs typeface="Liberation Sans Narro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19049" y="1608034"/>
            <a:ext cx="8395970" cy="3554729"/>
            <a:chOff x="-19049" y="1608034"/>
            <a:chExt cx="8395970" cy="355472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48" y="1608034"/>
              <a:ext cx="7595184" cy="19936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698" y="1684234"/>
              <a:ext cx="7404685" cy="180315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57648" y="1665184"/>
              <a:ext cx="7442834" cy="1841500"/>
            </a:xfrm>
            <a:custGeom>
              <a:avLst/>
              <a:gdLst/>
              <a:ahLst/>
              <a:cxnLst/>
              <a:rect l="l" t="t" r="r" b="b"/>
              <a:pathLst>
                <a:path w="7442834" h="1841500">
                  <a:moveTo>
                    <a:pt x="0" y="0"/>
                  </a:moveTo>
                  <a:lnTo>
                    <a:pt x="7442785" y="0"/>
                  </a:lnTo>
                  <a:lnTo>
                    <a:pt x="7442785" y="1841258"/>
                  </a:lnTo>
                  <a:lnTo>
                    <a:pt x="0" y="184125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893" y="1781471"/>
              <a:ext cx="1265322" cy="6197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6692" y="2478980"/>
              <a:ext cx="359999" cy="346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417" y="1700313"/>
            <a:ext cx="234696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Create</a:t>
            </a:r>
            <a:r>
              <a:rPr sz="14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9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filt</a:t>
            </a:r>
            <a:r>
              <a:rPr lang="en-US" altLang="en-US" sz="1400" b="1" spc="-9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400" b="1" spc="-9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r</a:t>
            </a:r>
            <a:r>
              <a:rPr sz="1400" b="1" spc="-1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7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search </a:t>
            </a:r>
            <a:r>
              <a:rPr sz="1400" spc="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view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417" y="2645191"/>
            <a:ext cx="197294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cont</a:t>
            </a:r>
            <a:r>
              <a:rPr lang="vi-VN" altLang="en-US" sz="1400" b="1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400" b="1" spc="-9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xt</a:t>
            </a:r>
            <a:r>
              <a:rPr sz="1400" b="1" spc="-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lang="en-US" altLang="en-US" sz="1400" b="1" spc="-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key</a:t>
            </a:r>
            <a:r>
              <a:rPr sz="1400" b="1" spc="-7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 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action</a:t>
            </a:r>
            <a:r>
              <a:rPr sz="1400" spc="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definition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7343" y="1285722"/>
            <a:ext cx="5784850" cy="1040765"/>
            <a:chOff x="3167343" y="1285722"/>
            <a:chExt cx="5784850" cy="104076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67343" y="1285722"/>
              <a:ext cx="5784588" cy="10403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43543" y="1342872"/>
              <a:ext cx="5632450" cy="888365"/>
            </a:xfrm>
            <a:custGeom>
              <a:avLst/>
              <a:gdLst/>
              <a:ahLst/>
              <a:cxnLst/>
              <a:rect l="l" t="t" r="r" b="b"/>
              <a:pathLst>
                <a:path w="5632450" h="888364">
                  <a:moveTo>
                    <a:pt x="5484188" y="887998"/>
                  </a:moveTo>
                  <a:lnTo>
                    <a:pt x="147999" y="887998"/>
                  </a:lnTo>
                  <a:lnTo>
                    <a:pt x="101225" y="880453"/>
                  </a:lnTo>
                  <a:lnTo>
                    <a:pt x="60598" y="859442"/>
                  </a:lnTo>
                  <a:lnTo>
                    <a:pt x="28559" y="827404"/>
                  </a:lnTo>
                  <a:lnTo>
                    <a:pt x="7546" y="786776"/>
                  </a:lnTo>
                  <a:lnTo>
                    <a:pt x="0" y="739996"/>
                  </a:lnTo>
                  <a:lnTo>
                    <a:pt x="0" y="148002"/>
                  </a:lnTo>
                  <a:lnTo>
                    <a:pt x="7546" y="101221"/>
                  </a:lnTo>
                  <a:lnTo>
                    <a:pt x="28559" y="60593"/>
                  </a:lnTo>
                  <a:lnTo>
                    <a:pt x="60598" y="28555"/>
                  </a:lnTo>
                  <a:lnTo>
                    <a:pt x="101225" y="7545"/>
                  </a:lnTo>
                  <a:lnTo>
                    <a:pt x="147999" y="0"/>
                  </a:lnTo>
                  <a:lnTo>
                    <a:pt x="5484188" y="0"/>
                  </a:lnTo>
                  <a:lnTo>
                    <a:pt x="5540826" y="11265"/>
                  </a:lnTo>
                  <a:lnTo>
                    <a:pt x="5588838" y="43349"/>
                  </a:lnTo>
                  <a:lnTo>
                    <a:pt x="5620919" y="91364"/>
                  </a:lnTo>
                  <a:lnTo>
                    <a:pt x="5632188" y="148002"/>
                  </a:lnTo>
                  <a:lnTo>
                    <a:pt x="5632188" y="739996"/>
                  </a:lnTo>
                  <a:lnTo>
                    <a:pt x="5624642" y="786776"/>
                  </a:lnTo>
                  <a:lnTo>
                    <a:pt x="5603629" y="827404"/>
                  </a:lnTo>
                  <a:lnTo>
                    <a:pt x="5571589" y="859442"/>
                  </a:lnTo>
                  <a:lnTo>
                    <a:pt x="5530963" y="880453"/>
                  </a:lnTo>
                  <a:lnTo>
                    <a:pt x="5484188" y="8879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43543" y="1342872"/>
              <a:ext cx="5632450" cy="888365"/>
            </a:xfrm>
            <a:custGeom>
              <a:avLst/>
              <a:gdLst/>
              <a:ahLst/>
              <a:cxnLst/>
              <a:rect l="l" t="t" r="r" b="b"/>
              <a:pathLst>
                <a:path w="5632450" h="888364">
                  <a:moveTo>
                    <a:pt x="0" y="148002"/>
                  </a:moveTo>
                  <a:lnTo>
                    <a:pt x="7546" y="101221"/>
                  </a:lnTo>
                  <a:lnTo>
                    <a:pt x="28559" y="60593"/>
                  </a:lnTo>
                  <a:lnTo>
                    <a:pt x="60598" y="28555"/>
                  </a:lnTo>
                  <a:lnTo>
                    <a:pt x="101225" y="7545"/>
                  </a:lnTo>
                  <a:lnTo>
                    <a:pt x="147999" y="0"/>
                  </a:lnTo>
                  <a:lnTo>
                    <a:pt x="5484188" y="0"/>
                  </a:lnTo>
                  <a:lnTo>
                    <a:pt x="5540826" y="11265"/>
                  </a:lnTo>
                  <a:lnTo>
                    <a:pt x="5588838" y="43349"/>
                  </a:lnTo>
                  <a:lnTo>
                    <a:pt x="5620919" y="91364"/>
                  </a:lnTo>
                  <a:lnTo>
                    <a:pt x="5632188" y="148002"/>
                  </a:lnTo>
                  <a:lnTo>
                    <a:pt x="5632188" y="739996"/>
                  </a:lnTo>
                  <a:lnTo>
                    <a:pt x="5624642" y="786776"/>
                  </a:lnTo>
                  <a:lnTo>
                    <a:pt x="5603629" y="827404"/>
                  </a:lnTo>
                  <a:lnTo>
                    <a:pt x="5571589" y="859442"/>
                  </a:lnTo>
                  <a:lnTo>
                    <a:pt x="5530963" y="880453"/>
                  </a:lnTo>
                  <a:lnTo>
                    <a:pt x="5484188" y="887998"/>
                  </a:lnTo>
                  <a:lnTo>
                    <a:pt x="147999" y="887998"/>
                  </a:lnTo>
                  <a:lnTo>
                    <a:pt x="101225" y="880453"/>
                  </a:lnTo>
                  <a:lnTo>
                    <a:pt x="60598" y="859442"/>
                  </a:lnTo>
                  <a:lnTo>
                    <a:pt x="28559" y="827404"/>
                  </a:lnTo>
                  <a:lnTo>
                    <a:pt x="7546" y="786776"/>
                  </a:lnTo>
                  <a:lnTo>
                    <a:pt x="0" y="739996"/>
                  </a:lnTo>
                  <a:lnTo>
                    <a:pt x="0" y="14800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426151" y="1440730"/>
            <a:ext cx="155003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5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950" b="1" spc="3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6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95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spc="6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"Tests"</a:t>
            </a:r>
            <a:r>
              <a:rPr sz="95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5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6151" y="1585510"/>
            <a:ext cx="5128895" cy="4635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685"/>
              </a:spcBef>
            </a:pPr>
            <a:r>
              <a:rPr sz="950" b="1" spc="114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50" b="1" spc="114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filter</a:t>
            </a:r>
            <a:r>
              <a:rPr sz="950" b="1" spc="42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9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dirty="0">
                <a:solidFill>
                  <a:srgbClr val="DF4F00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95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New"</a:t>
            </a:r>
            <a:r>
              <a:rPr sz="950" b="1" spc="4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5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95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"filter_state"</a:t>
            </a:r>
            <a:r>
              <a:rPr sz="950" b="1" spc="42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50" b="1" spc="8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domain</a:t>
            </a:r>
            <a:r>
              <a:rPr sz="95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50" b="1" spc="8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"[('state','=','new')]"</a:t>
            </a:r>
            <a:r>
              <a:rPr sz="95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95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9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9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9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5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124" y="329649"/>
            <a:ext cx="1132705" cy="2774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2074" y="146693"/>
            <a:ext cx="2124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0" dirty="0">
                <a:solidFill>
                  <a:srgbClr val="333333"/>
                </a:solidFill>
              </a:rPr>
              <a:t>Default</a:t>
            </a:r>
            <a:r>
              <a:rPr sz="3200" spc="-45" dirty="0">
                <a:solidFill>
                  <a:srgbClr val="333333"/>
                </a:solidFill>
              </a:rPr>
              <a:t> </a:t>
            </a:r>
            <a:r>
              <a:rPr sz="3200" spc="-160" dirty="0">
                <a:solidFill>
                  <a:srgbClr val="333333"/>
                </a:solidFill>
              </a:rPr>
              <a:t>Search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938744" y="2858319"/>
            <a:ext cx="6007100" cy="1814830"/>
            <a:chOff x="2938744" y="2858319"/>
            <a:chExt cx="6007100" cy="181483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8744" y="2858319"/>
              <a:ext cx="6006887" cy="18146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14943" y="2915469"/>
              <a:ext cx="5854700" cy="1662430"/>
            </a:xfrm>
            <a:custGeom>
              <a:avLst/>
              <a:gdLst/>
              <a:ahLst/>
              <a:cxnLst/>
              <a:rect l="l" t="t" r="r" b="b"/>
              <a:pathLst>
                <a:path w="5854700" h="1662429">
                  <a:moveTo>
                    <a:pt x="5689763" y="1662296"/>
                  </a:moveTo>
                  <a:lnTo>
                    <a:pt x="164724" y="1662296"/>
                  </a:lnTo>
                  <a:lnTo>
                    <a:pt x="120934" y="1656412"/>
                  </a:lnTo>
                  <a:lnTo>
                    <a:pt x="81585" y="1639806"/>
                  </a:lnTo>
                  <a:lnTo>
                    <a:pt x="48246" y="1614049"/>
                  </a:lnTo>
                  <a:lnTo>
                    <a:pt x="22489" y="1580711"/>
                  </a:lnTo>
                  <a:lnTo>
                    <a:pt x="5884" y="1541362"/>
                  </a:lnTo>
                  <a:lnTo>
                    <a:pt x="0" y="1497571"/>
                  </a:lnTo>
                  <a:lnTo>
                    <a:pt x="0" y="164724"/>
                  </a:lnTo>
                  <a:lnTo>
                    <a:pt x="5884" y="120934"/>
                  </a:lnTo>
                  <a:lnTo>
                    <a:pt x="22489" y="81585"/>
                  </a:lnTo>
                  <a:lnTo>
                    <a:pt x="48246" y="48246"/>
                  </a:lnTo>
                  <a:lnTo>
                    <a:pt x="81585" y="22489"/>
                  </a:lnTo>
                  <a:lnTo>
                    <a:pt x="120934" y="5884"/>
                  </a:lnTo>
                  <a:lnTo>
                    <a:pt x="164724" y="0"/>
                  </a:lnTo>
                  <a:lnTo>
                    <a:pt x="5689763" y="0"/>
                  </a:lnTo>
                  <a:lnTo>
                    <a:pt x="5752791" y="12537"/>
                  </a:lnTo>
                  <a:lnTo>
                    <a:pt x="5806238" y="48249"/>
                  </a:lnTo>
                  <a:lnTo>
                    <a:pt x="5841950" y="101696"/>
                  </a:lnTo>
                  <a:lnTo>
                    <a:pt x="5854488" y="164724"/>
                  </a:lnTo>
                  <a:lnTo>
                    <a:pt x="5854488" y="1497571"/>
                  </a:lnTo>
                  <a:lnTo>
                    <a:pt x="5848604" y="1541362"/>
                  </a:lnTo>
                  <a:lnTo>
                    <a:pt x="5831998" y="1580711"/>
                  </a:lnTo>
                  <a:lnTo>
                    <a:pt x="5806241" y="1614049"/>
                  </a:lnTo>
                  <a:lnTo>
                    <a:pt x="5772903" y="1639806"/>
                  </a:lnTo>
                  <a:lnTo>
                    <a:pt x="5733553" y="1656412"/>
                  </a:lnTo>
                  <a:lnTo>
                    <a:pt x="5689763" y="1662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14943" y="2915469"/>
              <a:ext cx="5854700" cy="1662430"/>
            </a:xfrm>
            <a:custGeom>
              <a:avLst/>
              <a:gdLst/>
              <a:ahLst/>
              <a:cxnLst/>
              <a:rect l="l" t="t" r="r" b="b"/>
              <a:pathLst>
                <a:path w="5854700" h="1662429">
                  <a:moveTo>
                    <a:pt x="0" y="164724"/>
                  </a:moveTo>
                  <a:lnTo>
                    <a:pt x="5884" y="120934"/>
                  </a:lnTo>
                  <a:lnTo>
                    <a:pt x="22489" y="81585"/>
                  </a:lnTo>
                  <a:lnTo>
                    <a:pt x="48246" y="48246"/>
                  </a:lnTo>
                  <a:lnTo>
                    <a:pt x="81585" y="22489"/>
                  </a:lnTo>
                  <a:lnTo>
                    <a:pt x="120934" y="5884"/>
                  </a:lnTo>
                  <a:lnTo>
                    <a:pt x="164724" y="0"/>
                  </a:lnTo>
                  <a:lnTo>
                    <a:pt x="5689763" y="0"/>
                  </a:lnTo>
                  <a:lnTo>
                    <a:pt x="5752791" y="12537"/>
                  </a:lnTo>
                  <a:lnTo>
                    <a:pt x="5806238" y="48249"/>
                  </a:lnTo>
                  <a:lnTo>
                    <a:pt x="5841950" y="101696"/>
                  </a:lnTo>
                  <a:lnTo>
                    <a:pt x="5854488" y="164724"/>
                  </a:lnTo>
                  <a:lnTo>
                    <a:pt x="5854488" y="1497571"/>
                  </a:lnTo>
                  <a:lnTo>
                    <a:pt x="5848604" y="1541362"/>
                  </a:lnTo>
                  <a:lnTo>
                    <a:pt x="5831998" y="1580711"/>
                  </a:lnTo>
                  <a:lnTo>
                    <a:pt x="5806241" y="1614049"/>
                  </a:lnTo>
                  <a:lnTo>
                    <a:pt x="5772903" y="1639806"/>
                  </a:lnTo>
                  <a:lnTo>
                    <a:pt x="5733553" y="1656412"/>
                  </a:lnTo>
                  <a:lnTo>
                    <a:pt x="5689763" y="1662296"/>
                  </a:lnTo>
                  <a:lnTo>
                    <a:pt x="164724" y="1662296"/>
                  </a:lnTo>
                  <a:lnTo>
                    <a:pt x="120934" y="1656412"/>
                  </a:lnTo>
                  <a:lnTo>
                    <a:pt x="81585" y="1639806"/>
                  </a:lnTo>
                  <a:lnTo>
                    <a:pt x="48246" y="1614049"/>
                  </a:lnTo>
                  <a:lnTo>
                    <a:pt x="22489" y="1580711"/>
                  </a:lnTo>
                  <a:lnTo>
                    <a:pt x="5884" y="1541362"/>
                  </a:lnTo>
                  <a:lnTo>
                    <a:pt x="0" y="1497571"/>
                  </a:lnTo>
                  <a:lnTo>
                    <a:pt x="0" y="16472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275665" y="2966837"/>
            <a:ext cx="5330825" cy="1397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record</a:t>
            </a:r>
            <a:r>
              <a:rPr sz="1000" spc="6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795DA3"/>
                </a:solidFill>
                <a:latin typeface="IBM 3270"/>
                <a:cs typeface="IBM 3270"/>
              </a:rPr>
              <a:t>id</a:t>
            </a: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dirty="0">
                <a:solidFill>
                  <a:srgbClr val="BF6069"/>
                </a:solidFill>
                <a:latin typeface="IBM 3270"/>
                <a:cs typeface="IBM 3270"/>
              </a:rPr>
              <a:t>"..."</a:t>
            </a:r>
            <a:r>
              <a:rPr sz="1000" spc="65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model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"ir.actions.act_window"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85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dirty="0">
                <a:solidFill>
                  <a:srgbClr val="BF6069"/>
                </a:solidFill>
                <a:latin typeface="IBM 3270"/>
                <a:cs typeface="IBM 3270"/>
              </a:rPr>
              <a:t>"name"</a:t>
            </a: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r>
              <a:rPr sz="1000" dirty="0">
                <a:solidFill>
                  <a:srgbClr val="21262A"/>
                </a:solidFill>
                <a:latin typeface="IBM 3270"/>
                <a:cs typeface="IBM 3270"/>
              </a:rPr>
              <a:t>Test</a:t>
            </a:r>
            <a:r>
              <a:rPr sz="1000" spc="80" dirty="0">
                <a:solidFill>
                  <a:srgbClr val="21262A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21262A"/>
                </a:solidFill>
                <a:latin typeface="IBM 3270"/>
                <a:cs typeface="IBM 3270"/>
              </a:rPr>
              <a:t>action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5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"res_model"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&gt;test.model&lt;/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5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"view_mode"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&gt;...&lt;/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43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"context"</a:t>
            </a: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&gt;{'search_default_filter_new_state':</a:t>
            </a:r>
            <a:r>
              <a:rPr sz="1000" b="1" spc="434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True,}&lt;/</a:t>
            </a:r>
            <a:r>
              <a:rPr sz="1000" b="1" spc="5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record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53649" y="1855566"/>
            <a:ext cx="941069" cy="2088514"/>
            <a:chOff x="6153649" y="1855566"/>
            <a:chExt cx="941069" cy="2088514"/>
          </a:xfrm>
        </p:grpSpPr>
        <p:sp>
          <p:nvSpPr>
            <p:cNvPr id="23" name="object 23"/>
            <p:cNvSpPr/>
            <p:nvPr/>
          </p:nvSpPr>
          <p:spPr>
            <a:xfrm>
              <a:off x="6176087" y="1899778"/>
              <a:ext cx="913765" cy="2039620"/>
            </a:xfrm>
            <a:custGeom>
              <a:avLst/>
              <a:gdLst/>
              <a:ahLst/>
              <a:cxnLst/>
              <a:rect l="l" t="t" r="r" b="b"/>
              <a:pathLst>
                <a:path w="913765" h="2039620">
                  <a:moveTo>
                    <a:pt x="913523" y="203943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58412" y="1860328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5" h="46355">
                  <a:moveTo>
                    <a:pt x="3299" y="45879"/>
                  </a:moveTo>
                  <a:lnTo>
                    <a:pt x="0" y="0"/>
                  </a:lnTo>
                  <a:lnTo>
                    <a:pt x="32024" y="33017"/>
                  </a:lnTo>
                  <a:lnTo>
                    <a:pt x="3299" y="458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158412" y="1860328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5" h="46355">
                  <a:moveTo>
                    <a:pt x="32024" y="33017"/>
                  </a:moveTo>
                  <a:lnTo>
                    <a:pt x="0" y="0"/>
                  </a:lnTo>
                  <a:lnTo>
                    <a:pt x="3299" y="45879"/>
                  </a:lnTo>
                  <a:lnTo>
                    <a:pt x="32024" y="3301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1417" y="702801"/>
            <a:ext cx="289561" cy="4204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049" y="371434"/>
            <a:ext cx="880495" cy="2161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2124" y="1760483"/>
            <a:ext cx="2063114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Allow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users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to</a:t>
            </a:r>
            <a:r>
              <a:rPr sz="1400" spc="9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9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s</a:t>
            </a:r>
            <a:r>
              <a:rPr lang="en-US" altLang="en-US" sz="1400" b="1" spc="-9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400" b="1" spc="-9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arch</a:t>
            </a:r>
            <a:r>
              <a:rPr sz="1400" b="1" spc="-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 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record</a:t>
            </a:r>
            <a:r>
              <a:rPr sz="14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by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its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field </a:t>
            </a:r>
            <a:r>
              <a:rPr sz="1400" b="1" spc="-13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without</a:t>
            </a:r>
            <a:r>
              <a:rPr sz="1400" b="1" spc="-12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4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an</a:t>
            </a:r>
            <a:r>
              <a:rPr sz="1400" b="1" spc="-12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lang="en-US" altLang="en-US" sz="1400" b="1" spc="-12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400" b="1" spc="-9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xact</a:t>
            </a:r>
            <a:r>
              <a:rPr sz="1400" b="1" spc="-12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0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match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4" name="object 4">
            <a:hlinkClick r:id="rId2"/>
          </p:cNvPr>
          <p:cNvSpPr/>
          <p:nvPr/>
        </p:nvSpPr>
        <p:spPr>
          <a:xfrm>
            <a:off x="5227114" y="428186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59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50" y="10565"/>
                </a:lnTo>
                <a:lnTo>
                  <a:pt x="1277272" y="40649"/>
                </a:lnTo>
                <a:lnTo>
                  <a:pt x="1307356" y="85649"/>
                </a:lnTo>
                <a:lnTo>
                  <a:pt x="1317922" y="138749"/>
                </a:lnTo>
                <a:lnTo>
                  <a:pt x="1310848" y="182603"/>
                </a:lnTo>
                <a:lnTo>
                  <a:pt x="1291148" y="220691"/>
                </a:lnTo>
                <a:lnTo>
                  <a:pt x="1261109" y="250727"/>
                </a:lnTo>
                <a:lnTo>
                  <a:pt x="1223013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98781" y="4326634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333333"/>
                </a:solidFill>
              </a:rPr>
              <a:t>Filter</a:t>
            </a:r>
            <a:r>
              <a:rPr sz="3200" spc="-85" dirty="0">
                <a:solidFill>
                  <a:srgbClr val="333333"/>
                </a:solidFill>
              </a:rPr>
              <a:t> </a:t>
            </a:r>
            <a:r>
              <a:rPr sz="3200" spc="-229" dirty="0">
                <a:solidFill>
                  <a:srgbClr val="333333"/>
                </a:solidFill>
              </a:rPr>
              <a:t>domain</a:t>
            </a:r>
            <a:endParaRPr sz="3200"/>
          </a:p>
        </p:txBody>
      </p:sp>
      <p:grpSp>
        <p:nvGrpSpPr>
          <p:cNvPr id="7" name="object 7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022493" y="1160722"/>
            <a:ext cx="6022975" cy="2956560"/>
            <a:chOff x="3022493" y="1160722"/>
            <a:chExt cx="6022975" cy="295656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2493" y="1160722"/>
              <a:ext cx="5727163" cy="26797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7743" y="1236922"/>
              <a:ext cx="5536663" cy="24892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98693" y="1217872"/>
              <a:ext cx="5575300" cy="2527935"/>
            </a:xfrm>
            <a:custGeom>
              <a:avLst/>
              <a:gdLst/>
              <a:ahLst/>
              <a:cxnLst/>
              <a:rect l="l" t="t" r="r" b="b"/>
              <a:pathLst>
                <a:path w="5575300" h="2527935">
                  <a:moveTo>
                    <a:pt x="0" y="0"/>
                  </a:moveTo>
                  <a:lnTo>
                    <a:pt x="5574763" y="0"/>
                  </a:lnTo>
                  <a:lnTo>
                    <a:pt x="5574763" y="2527394"/>
                  </a:lnTo>
                  <a:lnTo>
                    <a:pt x="0" y="252739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4417" y="3726217"/>
              <a:ext cx="390739" cy="390743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57317" y="415075"/>
            <a:ext cx="377272" cy="351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3342" y="1489230"/>
            <a:ext cx="148272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400" spc="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7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fi</a:t>
            </a:r>
            <a:r>
              <a:rPr lang="en-US" altLang="en-US" sz="1400" b="1" spc="-7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400" b="1" spc="-7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ld </a:t>
            </a:r>
            <a:r>
              <a:rPr sz="1400" spc="-2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search</a:t>
            </a:r>
            <a:r>
              <a:rPr sz="1400" spc="2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view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342" y="2434108"/>
            <a:ext cx="189420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400" spc="1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filt</a:t>
            </a:r>
            <a:r>
              <a:rPr lang="en-US" altLang="en-US"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r_domain </a:t>
            </a:r>
            <a:r>
              <a:rPr lang="en-US" altLang="en-US"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ke</a:t>
            </a:r>
            <a:r>
              <a:rPr sz="1400" b="1" spc="-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y</a:t>
            </a:r>
            <a:r>
              <a:rPr sz="1400" b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attribute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62345" y="1458672"/>
            <a:ext cx="6705600" cy="1870710"/>
            <a:chOff x="2362345" y="1458672"/>
            <a:chExt cx="6705600" cy="18707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2345" y="1458672"/>
              <a:ext cx="6705586" cy="18704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38545" y="1515822"/>
              <a:ext cx="6553200" cy="1718310"/>
            </a:xfrm>
            <a:custGeom>
              <a:avLst/>
              <a:gdLst/>
              <a:ahLst/>
              <a:cxnLst/>
              <a:rect l="l" t="t" r="r" b="b"/>
              <a:pathLst>
                <a:path w="6553200" h="1718310">
                  <a:moveTo>
                    <a:pt x="6266837" y="1718096"/>
                  </a:moveTo>
                  <a:lnTo>
                    <a:pt x="286349" y="1718096"/>
                  </a:lnTo>
                  <a:lnTo>
                    <a:pt x="239901" y="1714348"/>
                  </a:lnTo>
                  <a:lnTo>
                    <a:pt x="195839" y="1703498"/>
                  </a:lnTo>
                  <a:lnTo>
                    <a:pt x="154753" y="1686135"/>
                  </a:lnTo>
                  <a:lnTo>
                    <a:pt x="117233" y="1662848"/>
                  </a:lnTo>
                  <a:lnTo>
                    <a:pt x="83868" y="1634228"/>
                  </a:lnTo>
                  <a:lnTo>
                    <a:pt x="55247" y="1600862"/>
                  </a:lnTo>
                  <a:lnTo>
                    <a:pt x="31961" y="1563342"/>
                  </a:lnTo>
                  <a:lnTo>
                    <a:pt x="14597" y="1522256"/>
                  </a:lnTo>
                  <a:lnTo>
                    <a:pt x="3747" y="1478195"/>
                  </a:lnTo>
                  <a:lnTo>
                    <a:pt x="0" y="1431747"/>
                  </a:lnTo>
                  <a:lnTo>
                    <a:pt x="0" y="286354"/>
                  </a:lnTo>
                  <a:lnTo>
                    <a:pt x="3747" y="239906"/>
                  </a:lnTo>
                  <a:lnTo>
                    <a:pt x="14597" y="195844"/>
                  </a:lnTo>
                  <a:lnTo>
                    <a:pt x="31961" y="154757"/>
                  </a:lnTo>
                  <a:lnTo>
                    <a:pt x="55247" y="117237"/>
                  </a:lnTo>
                  <a:lnTo>
                    <a:pt x="83868" y="83871"/>
                  </a:lnTo>
                  <a:lnTo>
                    <a:pt x="117233" y="55249"/>
                  </a:lnTo>
                  <a:lnTo>
                    <a:pt x="154753" y="31962"/>
                  </a:lnTo>
                  <a:lnTo>
                    <a:pt x="195839" y="14598"/>
                  </a:lnTo>
                  <a:lnTo>
                    <a:pt x="239901" y="3747"/>
                  </a:lnTo>
                  <a:lnTo>
                    <a:pt x="286349" y="0"/>
                  </a:lnTo>
                  <a:lnTo>
                    <a:pt x="6266837" y="0"/>
                  </a:lnTo>
                  <a:lnTo>
                    <a:pt x="6311904" y="3567"/>
                  </a:lnTo>
                  <a:lnTo>
                    <a:pt x="6355453" y="14056"/>
                  </a:lnTo>
                  <a:lnTo>
                    <a:pt x="6396716" y="31149"/>
                  </a:lnTo>
                  <a:lnTo>
                    <a:pt x="6434925" y="54527"/>
                  </a:lnTo>
                  <a:lnTo>
                    <a:pt x="6469312" y="83872"/>
                  </a:lnTo>
                  <a:lnTo>
                    <a:pt x="6498655" y="118260"/>
                  </a:lnTo>
                  <a:lnTo>
                    <a:pt x="6522034" y="156472"/>
                  </a:lnTo>
                  <a:lnTo>
                    <a:pt x="6539128" y="197738"/>
                  </a:lnTo>
                  <a:lnTo>
                    <a:pt x="6549619" y="241288"/>
                  </a:lnTo>
                  <a:lnTo>
                    <a:pt x="6553186" y="286354"/>
                  </a:lnTo>
                  <a:lnTo>
                    <a:pt x="6553186" y="1431747"/>
                  </a:lnTo>
                  <a:lnTo>
                    <a:pt x="6549439" y="1478195"/>
                  </a:lnTo>
                  <a:lnTo>
                    <a:pt x="6538589" y="1522256"/>
                  </a:lnTo>
                  <a:lnTo>
                    <a:pt x="6521225" y="1563342"/>
                  </a:lnTo>
                  <a:lnTo>
                    <a:pt x="6497939" y="1600862"/>
                  </a:lnTo>
                  <a:lnTo>
                    <a:pt x="6469318" y="1634228"/>
                  </a:lnTo>
                  <a:lnTo>
                    <a:pt x="6435953" y="1662848"/>
                  </a:lnTo>
                  <a:lnTo>
                    <a:pt x="6398433" y="1686135"/>
                  </a:lnTo>
                  <a:lnTo>
                    <a:pt x="6357347" y="1703498"/>
                  </a:lnTo>
                  <a:lnTo>
                    <a:pt x="6313285" y="1714348"/>
                  </a:lnTo>
                  <a:lnTo>
                    <a:pt x="6266837" y="17180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38545" y="1515821"/>
              <a:ext cx="6553200" cy="1718310"/>
            </a:xfrm>
            <a:custGeom>
              <a:avLst/>
              <a:gdLst/>
              <a:ahLst/>
              <a:cxnLst/>
              <a:rect l="l" t="t" r="r" b="b"/>
              <a:pathLst>
                <a:path w="6553200" h="1718310">
                  <a:moveTo>
                    <a:pt x="0" y="286354"/>
                  </a:moveTo>
                  <a:lnTo>
                    <a:pt x="3747" y="239906"/>
                  </a:lnTo>
                  <a:lnTo>
                    <a:pt x="14597" y="195844"/>
                  </a:lnTo>
                  <a:lnTo>
                    <a:pt x="31961" y="154757"/>
                  </a:lnTo>
                  <a:lnTo>
                    <a:pt x="55247" y="117237"/>
                  </a:lnTo>
                  <a:lnTo>
                    <a:pt x="83868" y="83871"/>
                  </a:lnTo>
                  <a:lnTo>
                    <a:pt x="117233" y="55249"/>
                  </a:lnTo>
                  <a:lnTo>
                    <a:pt x="154753" y="31962"/>
                  </a:lnTo>
                  <a:lnTo>
                    <a:pt x="195839" y="14598"/>
                  </a:lnTo>
                  <a:lnTo>
                    <a:pt x="239901" y="3747"/>
                  </a:lnTo>
                  <a:lnTo>
                    <a:pt x="286349" y="0"/>
                  </a:lnTo>
                  <a:lnTo>
                    <a:pt x="6266837" y="0"/>
                  </a:lnTo>
                  <a:lnTo>
                    <a:pt x="6311904" y="3567"/>
                  </a:lnTo>
                  <a:lnTo>
                    <a:pt x="6355453" y="14056"/>
                  </a:lnTo>
                  <a:lnTo>
                    <a:pt x="6396716" y="31149"/>
                  </a:lnTo>
                  <a:lnTo>
                    <a:pt x="6434925" y="54527"/>
                  </a:lnTo>
                  <a:lnTo>
                    <a:pt x="6469311" y="83872"/>
                  </a:lnTo>
                  <a:lnTo>
                    <a:pt x="6498655" y="118260"/>
                  </a:lnTo>
                  <a:lnTo>
                    <a:pt x="6522034" y="156472"/>
                  </a:lnTo>
                  <a:lnTo>
                    <a:pt x="6539128" y="197738"/>
                  </a:lnTo>
                  <a:lnTo>
                    <a:pt x="6549619" y="241288"/>
                  </a:lnTo>
                  <a:lnTo>
                    <a:pt x="6553186" y="286354"/>
                  </a:lnTo>
                  <a:lnTo>
                    <a:pt x="6553186" y="1431747"/>
                  </a:lnTo>
                  <a:lnTo>
                    <a:pt x="6549439" y="1478195"/>
                  </a:lnTo>
                  <a:lnTo>
                    <a:pt x="6538588" y="1522256"/>
                  </a:lnTo>
                  <a:lnTo>
                    <a:pt x="6521225" y="1563342"/>
                  </a:lnTo>
                  <a:lnTo>
                    <a:pt x="6497938" y="1600862"/>
                  </a:lnTo>
                  <a:lnTo>
                    <a:pt x="6469318" y="1634227"/>
                  </a:lnTo>
                  <a:lnTo>
                    <a:pt x="6435953" y="1662848"/>
                  </a:lnTo>
                  <a:lnTo>
                    <a:pt x="6398432" y="1686135"/>
                  </a:lnTo>
                  <a:lnTo>
                    <a:pt x="6357347" y="1703498"/>
                  </a:lnTo>
                  <a:lnTo>
                    <a:pt x="6313285" y="1714348"/>
                  </a:lnTo>
                  <a:lnTo>
                    <a:pt x="6266837" y="1718096"/>
                  </a:lnTo>
                  <a:lnTo>
                    <a:pt x="286349" y="1718096"/>
                  </a:lnTo>
                  <a:lnTo>
                    <a:pt x="239901" y="1714348"/>
                  </a:lnTo>
                  <a:lnTo>
                    <a:pt x="195839" y="1703498"/>
                  </a:lnTo>
                  <a:lnTo>
                    <a:pt x="154753" y="1686135"/>
                  </a:lnTo>
                  <a:lnTo>
                    <a:pt x="117233" y="1662848"/>
                  </a:lnTo>
                  <a:lnTo>
                    <a:pt x="83868" y="1634227"/>
                  </a:lnTo>
                  <a:lnTo>
                    <a:pt x="55247" y="1600862"/>
                  </a:lnTo>
                  <a:lnTo>
                    <a:pt x="31961" y="1563342"/>
                  </a:lnTo>
                  <a:lnTo>
                    <a:pt x="14597" y="1522256"/>
                  </a:lnTo>
                  <a:lnTo>
                    <a:pt x="3747" y="1478195"/>
                  </a:lnTo>
                  <a:lnTo>
                    <a:pt x="0" y="1431747"/>
                  </a:lnTo>
                  <a:lnTo>
                    <a:pt x="0" y="28635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668648" y="1642462"/>
            <a:ext cx="17119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5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1050" b="1" spc="41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7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50" b="1" spc="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spc="7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"Tests"</a:t>
            </a:r>
            <a:r>
              <a:rPr sz="1050" b="1" spc="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61484" y="2118711"/>
            <a:ext cx="4056379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9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50" b="1" spc="9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50" b="1" spc="4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50" b="1" spc="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spc="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"description"</a:t>
            </a:r>
            <a:r>
              <a:rPr sz="1050" b="1" spc="409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50" b="1" spc="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spc="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</a:t>
            </a:r>
            <a:r>
              <a:rPr sz="1050" b="1" spc="39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and</a:t>
            </a:r>
            <a:r>
              <a:rPr sz="1050" b="1" spc="39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description"</a:t>
            </a:r>
            <a:endParaRPr sz="105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15066" y="2356836"/>
            <a:ext cx="58908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9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filter_domain</a:t>
            </a:r>
            <a:r>
              <a:rPr sz="105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50" b="1" spc="9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"['|',</a:t>
            </a:r>
            <a:r>
              <a:rPr sz="1050" b="1" spc="27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('name',</a:t>
            </a:r>
            <a:r>
              <a:rPr sz="1050" b="1" spc="2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2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'ilike',</a:t>
            </a:r>
            <a:r>
              <a:rPr sz="1050" b="1" spc="27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5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self),</a:t>
            </a:r>
            <a:r>
              <a:rPr sz="1050" b="1" spc="2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14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('description',</a:t>
            </a:r>
            <a:r>
              <a:rPr sz="1050" b="1" spc="2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2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'ilike',</a:t>
            </a:r>
            <a:r>
              <a:rPr sz="1050" b="1" spc="27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self)]"</a:t>
            </a:r>
            <a:r>
              <a:rPr sz="1050" b="1" spc="1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5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95439" y="2833087"/>
            <a:ext cx="6858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5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search</a:t>
            </a:r>
            <a:r>
              <a:rPr sz="105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5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76914" y="3552426"/>
            <a:ext cx="2995930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→use</a:t>
            </a:r>
            <a:r>
              <a:rPr sz="1400" spc="1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6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s</a:t>
            </a:r>
            <a:r>
              <a:rPr lang="en-US" altLang="en-US" sz="1400" b="1" spc="-6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400" b="1" spc="-6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lf</a:t>
            </a:r>
            <a:r>
              <a:rPr sz="1400" b="1" spc="-14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reflect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user’s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input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49" y="371434"/>
            <a:ext cx="880495" cy="21618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333333"/>
                </a:solidFill>
              </a:rPr>
              <a:t>Filter</a:t>
            </a:r>
            <a:r>
              <a:rPr sz="3200" spc="-85" dirty="0">
                <a:solidFill>
                  <a:srgbClr val="333333"/>
                </a:solidFill>
              </a:rPr>
              <a:t> </a:t>
            </a:r>
            <a:r>
              <a:rPr sz="3200" spc="-229" dirty="0">
                <a:solidFill>
                  <a:srgbClr val="333333"/>
                </a:solidFill>
              </a:rPr>
              <a:t>domain</a:t>
            </a:r>
            <a:endParaRPr sz="3200"/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87253" y="4068831"/>
            <a:ext cx="362206" cy="39378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95820" y="696484"/>
            <a:ext cx="430471" cy="4182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502535" y="1631950"/>
            <a:ext cx="53511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33"/>
                </a:solidFill>
                <a:sym typeface="+mn-ea"/>
              </a:rPr>
              <a:t>Widgets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4580255" y="2887345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1"/>
          </p:cNvPr>
          <p:cNvSpPr/>
          <p:nvPr/>
        </p:nvSpPr>
        <p:spPr>
          <a:xfrm>
            <a:off x="7221376" y="3988500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949" y="324721"/>
            <a:ext cx="1132705" cy="277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762000" y="954405"/>
            <a:ext cx="8229600" cy="411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pc="-10" dirty="0"/>
              <a:t>statusbar</a:t>
            </a:r>
            <a:endParaRPr spc="-10" dirty="0"/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pc="-10" dirty="0"/>
              <a:t>monetary</a:t>
            </a:r>
            <a:endParaRPr spc="-10" dirty="0"/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pc="-10" dirty="0"/>
              <a:t>percentage</a:t>
            </a:r>
            <a:endParaRPr spc="-10" dirty="0"/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pc="-10" dirty="0"/>
              <a:t>radio</a:t>
            </a:r>
            <a:endParaRPr spc="-10" dirty="0"/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pc="-30" dirty="0"/>
              <a:t>many2many_tags</a:t>
            </a:r>
            <a:endParaRPr spc="-30" dirty="0"/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pc="-50" dirty="0"/>
              <a:t>…</a:t>
            </a:r>
            <a:endParaRPr spc="-50" dirty="0"/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755"/>
              </a:spcBef>
            </a:pPr>
          </a:p>
          <a:p>
            <a:pPr marL="2350770">
              <a:lnSpc>
                <a:spcPct val="100000"/>
              </a:lnSpc>
              <a:spcBef>
                <a:spcPts val="5"/>
              </a:spcBef>
            </a:pPr>
            <a:r>
              <a:rPr spc="-40" dirty="0"/>
              <a:t>Many</a:t>
            </a:r>
            <a:r>
              <a:rPr spc="-75" dirty="0"/>
              <a:t> </a:t>
            </a:r>
            <a:r>
              <a:rPr spc="-50" dirty="0"/>
              <a:t>different</a:t>
            </a:r>
            <a:r>
              <a:rPr spc="-75" dirty="0"/>
              <a:t> </a:t>
            </a:r>
            <a:r>
              <a:rPr spc="-35" dirty="0"/>
              <a:t>widgets</a:t>
            </a:r>
            <a:r>
              <a:rPr spc="-75" dirty="0"/>
              <a:t> </a:t>
            </a:r>
            <a:r>
              <a:rPr spc="-50" dirty="0"/>
              <a:t>exist</a:t>
            </a:r>
            <a:r>
              <a:rPr spc="-70" dirty="0"/>
              <a:t> </a:t>
            </a:r>
            <a:r>
              <a:rPr spc="-50" dirty="0"/>
              <a:t>!</a:t>
            </a:r>
            <a:endParaRPr spc="-50" dirty="0"/>
          </a:p>
          <a:p>
            <a:pPr marL="2251075">
              <a:lnSpc>
                <a:spcPct val="100000"/>
              </a:lnSpc>
              <a:spcBef>
                <a:spcPts val="1200"/>
              </a:spcBef>
            </a:pPr>
            <a:r>
              <a:rPr spc="-10" dirty="0">
                <a:solidFill>
                  <a:srgbClr val="FFAA1A"/>
                </a:solidFill>
              </a:rPr>
              <a:t>check</a:t>
            </a:r>
            <a:r>
              <a:rPr spc="-85" dirty="0">
                <a:solidFill>
                  <a:srgbClr val="FFAA1A"/>
                </a:solidFill>
              </a:rPr>
              <a:t> </a:t>
            </a:r>
            <a:r>
              <a:rPr spc="-75" dirty="0">
                <a:solidFill>
                  <a:srgbClr val="FFAA1A"/>
                </a:solidFill>
              </a:rPr>
              <a:t>in</a:t>
            </a:r>
            <a:r>
              <a:rPr spc="-80" dirty="0">
                <a:solidFill>
                  <a:srgbClr val="FFAA1A"/>
                </a:solidFill>
              </a:rPr>
              <a:t> </a:t>
            </a:r>
            <a:r>
              <a:rPr spc="-50" dirty="0">
                <a:solidFill>
                  <a:srgbClr val="FFAA1A"/>
                </a:solidFill>
              </a:rPr>
              <a:t>the</a:t>
            </a:r>
            <a:r>
              <a:rPr spc="-85" dirty="0">
                <a:solidFill>
                  <a:srgbClr val="FFAA1A"/>
                </a:solidFill>
              </a:rPr>
              <a:t> </a:t>
            </a:r>
            <a:r>
              <a:rPr spc="-55" dirty="0">
                <a:solidFill>
                  <a:srgbClr val="FFAA1A"/>
                </a:solidFill>
              </a:rPr>
              <a:t>standard</a:t>
            </a:r>
            <a:r>
              <a:rPr spc="-80" dirty="0">
                <a:solidFill>
                  <a:srgbClr val="FFAA1A"/>
                </a:solidFill>
              </a:rPr>
              <a:t> </a:t>
            </a:r>
            <a:r>
              <a:rPr dirty="0">
                <a:solidFill>
                  <a:srgbClr val="FFAA1A"/>
                </a:solidFill>
              </a:rPr>
              <a:t>code</a:t>
            </a:r>
            <a:r>
              <a:rPr spc="-85" dirty="0">
                <a:solidFill>
                  <a:srgbClr val="FFAA1A"/>
                </a:solidFill>
              </a:rPr>
              <a:t> </a:t>
            </a:r>
            <a:r>
              <a:rPr spc="-60" dirty="0">
                <a:solidFill>
                  <a:srgbClr val="FFAA1A"/>
                </a:solidFill>
              </a:rPr>
              <a:t>or</a:t>
            </a:r>
            <a:r>
              <a:rPr spc="-80" dirty="0">
                <a:solidFill>
                  <a:srgbClr val="FFAA1A"/>
                </a:solidFill>
              </a:rPr>
              <a:t> </a:t>
            </a:r>
            <a:r>
              <a:rPr spc="-75" dirty="0">
                <a:solidFill>
                  <a:srgbClr val="FFAA1A"/>
                </a:solidFill>
              </a:rPr>
              <a:t>in</a:t>
            </a:r>
            <a:r>
              <a:rPr spc="-85" dirty="0">
                <a:solidFill>
                  <a:srgbClr val="FFAA1A"/>
                </a:solidFill>
              </a:rPr>
              <a:t> </a:t>
            </a:r>
            <a:r>
              <a:rPr dirty="0">
                <a:solidFill>
                  <a:srgbClr val="FFAA1A"/>
                </a:solidFill>
              </a:rPr>
              <a:t>doc</a:t>
            </a:r>
            <a:r>
              <a:rPr spc="-80" dirty="0">
                <a:solidFill>
                  <a:srgbClr val="FFAA1A"/>
                </a:solidFill>
              </a:rPr>
              <a:t> </a:t>
            </a:r>
            <a:r>
              <a:rPr spc="-40" dirty="0">
                <a:solidFill>
                  <a:srgbClr val="FFAA1A"/>
                </a:solidFill>
              </a:rPr>
              <a:t>to</a:t>
            </a:r>
            <a:r>
              <a:rPr spc="-85" dirty="0">
                <a:solidFill>
                  <a:srgbClr val="FFAA1A"/>
                </a:solidFill>
              </a:rPr>
              <a:t> </a:t>
            </a:r>
            <a:r>
              <a:rPr spc="-40" dirty="0">
                <a:solidFill>
                  <a:srgbClr val="FFAA1A"/>
                </a:solidFill>
              </a:rPr>
              <a:t>discover</a:t>
            </a:r>
            <a:r>
              <a:rPr spc="-80" dirty="0">
                <a:solidFill>
                  <a:srgbClr val="FFAA1A"/>
                </a:solidFill>
              </a:rPr>
              <a:t> </a:t>
            </a:r>
            <a:r>
              <a:rPr spc="-75" dirty="0">
                <a:solidFill>
                  <a:srgbClr val="FFAA1A"/>
                </a:solidFill>
              </a:rPr>
              <a:t>them</a:t>
            </a:r>
            <a:r>
              <a:rPr spc="-85" dirty="0">
                <a:solidFill>
                  <a:srgbClr val="FFAA1A"/>
                </a:solidFill>
              </a:rPr>
              <a:t> </a:t>
            </a:r>
            <a:r>
              <a:rPr spc="-25" dirty="0">
                <a:solidFill>
                  <a:srgbClr val="FFAA1A"/>
                </a:solidFill>
              </a:rPr>
              <a:t>all</a:t>
            </a:r>
            <a:endParaRPr spc="-25" dirty="0">
              <a:solidFill>
                <a:srgbClr val="FFAA1A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Widgets</a:t>
            </a:r>
            <a:endParaRPr spc="-210" dirty="0"/>
          </a:p>
        </p:txBody>
      </p:sp>
      <p:grpSp>
        <p:nvGrpSpPr>
          <p:cNvPr id="6" name="object 6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24644" y="3988374"/>
            <a:ext cx="464249" cy="47111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097068" y="705526"/>
            <a:ext cx="5928360" cy="3027045"/>
            <a:chOff x="3097068" y="705526"/>
            <a:chExt cx="5928360" cy="302704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1818" y="866873"/>
              <a:ext cx="5773613" cy="28656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7043" y="943073"/>
              <a:ext cx="5583113" cy="267516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28018" y="924023"/>
              <a:ext cx="5621655" cy="2713355"/>
            </a:xfrm>
            <a:custGeom>
              <a:avLst/>
              <a:gdLst/>
              <a:ahLst/>
              <a:cxnLst/>
              <a:rect l="l" t="t" r="r" b="b"/>
              <a:pathLst>
                <a:path w="5621655" h="2713354">
                  <a:moveTo>
                    <a:pt x="0" y="0"/>
                  </a:moveTo>
                  <a:lnTo>
                    <a:pt x="5621188" y="0"/>
                  </a:lnTo>
                  <a:lnTo>
                    <a:pt x="5621188" y="2713269"/>
                  </a:lnTo>
                  <a:lnTo>
                    <a:pt x="0" y="271326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7068" y="705526"/>
              <a:ext cx="373724" cy="3737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493667" y="4037235"/>
            <a:ext cx="774065" cy="1797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7068" y="705526"/>
            <a:ext cx="5928360" cy="3027045"/>
            <a:chOff x="3097068" y="705526"/>
            <a:chExt cx="5928360" cy="302704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1818" y="866873"/>
              <a:ext cx="5773613" cy="28656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7043" y="943073"/>
              <a:ext cx="5583113" cy="26751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8018" y="924023"/>
              <a:ext cx="5621655" cy="2713355"/>
            </a:xfrm>
            <a:custGeom>
              <a:avLst/>
              <a:gdLst/>
              <a:ahLst/>
              <a:cxnLst/>
              <a:rect l="l" t="t" r="r" b="b"/>
              <a:pathLst>
                <a:path w="5621655" h="2713354">
                  <a:moveTo>
                    <a:pt x="0" y="0"/>
                  </a:moveTo>
                  <a:lnTo>
                    <a:pt x="5621188" y="0"/>
                  </a:lnTo>
                  <a:lnTo>
                    <a:pt x="5621188" y="2713269"/>
                  </a:lnTo>
                  <a:lnTo>
                    <a:pt x="0" y="271326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20560" y="1349172"/>
              <a:ext cx="1809750" cy="327025"/>
            </a:xfrm>
            <a:custGeom>
              <a:avLst/>
              <a:gdLst/>
              <a:ahLst/>
              <a:cxnLst/>
              <a:rect l="l" t="t" r="r" b="b"/>
              <a:pathLst>
                <a:path w="1809750" h="327025">
                  <a:moveTo>
                    <a:pt x="0" y="54499"/>
                  </a:moveTo>
                  <a:lnTo>
                    <a:pt x="4282" y="33285"/>
                  </a:lnTo>
                  <a:lnTo>
                    <a:pt x="15962" y="15962"/>
                  </a:lnTo>
                  <a:lnTo>
                    <a:pt x="33285" y="4282"/>
                  </a:lnTo>
                  <a:lnTo>
                    <a:pt x="54499" y="0"/>
                  </a:lnTo>
                  <a:lnTo>
                    <a:pt x="1755096" y="0"/>
                  </a:lnTo>
                  <a:lnTo>
                    <a:pt x="1793621" y="15962"/>
                  </a:lnTo>
                  <a:lnTo>
                    <a:pt x="1809596" y="54499"/>
                  </a:lnTo>
                  <a:lnTo>
                    <a:pt x="1809596" y="272499"/>
                  </a:lnTo>
                  <a:lnTo>
                    <a:pt x="1805313" y="293713"/>
                  </a:lnTo>
                  <a:lnTo>
                    <a:pt x="1793633" y="311036"/>
                  </a:lnTo>
                  <a:lnTo>
                    <a:pt x="1776310" y="322716"/>
                  </a:lnTo>
                  <a:lnTo>
                    <a:pt x="1755096" y="326999"/>
                  </a:lnTo>
                  <a:lnTo>
                    <a:pt x="54499" y="326999"/>
                  </a:lnTo>
                  <a:lnTo>
                    <a:pt x="33285" y="322716"/>
                  </a:lnTo>
                  <a:lnTo>
                    <a:pt x="15962" y="311036"/>
                  </a:lnTo>
                  <a:lnTo>
                    <a:pt x="4282" y="293713"/>
                  </a:lnTo>
                  <a:lnTo>
                    <a:pt x="0" y="272499"/>
                  </a:lnTo>
                  <a:lnTo>
                    <a:pt x="0" y="54499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7068" y="705526"/>
              <a:ext cx="373724" cy="3737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1566" y="1069035"/>
            <a:ext cx="1809750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b="1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statusbar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 panose="020B0604020202090204"/>
              <a:buChar char="●"/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347980" indent="-335280">
              <a:lnSpc>
                <a:spcPct val="100000"/>
              </a:lnSpc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monetary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percentage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radio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many2many_tags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…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420093" y="4122801"/>
            <a:ext cx="3825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Display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selection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as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status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bar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header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949" y="324721"/>
            <a:ext cx="1132705" cy="2774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Widgets</a:t>
            </a:r>
            <a:endParaRPr spc="-210" dirty="0"/>
          </a:p>
        </p:txBody>
      </p:sp>
      <p:sp>
        <p:nvSpPr>
          <p:cNvPr id="17" name="object 17">
            <a:hlinkClick r:id="rId8"/>
          </p:cNvPr>
          <p:cNvSpPr/>
          <p:nvPr/>
        </p:nvSpPr>
        <p:spPr>
          <a:xfrm>
            <a:off x="4483891" y="4724465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755547" y="4773200"/>
            <a:ext cx="774065" cy="1797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0093" y="3970402"/>
            <a:ext cx="3615054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currency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logo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next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297815">
              <a:lnSpc>
                <a:spcPct val="100000"/>
              </a:lnSpc>
              <a:spcBef>
                <a:spcPts val="1215"/>
              </a:spcBef>
            </a:pPr>
            <a:r>
              <a:rPr sz="1000" spc="-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require currency_id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000" spc="-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000" spc="-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000" spc="-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in</a:t>
            </a:r>
            <a:r>
              <a:rPr sz="1000" spc="-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view</a:t>
            </a:r>
            <a:r>
              <a:rPr sz="1000" spc="-5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(invisible)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566" y="1069035"/>
            <a:ext cx="1809750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statusbar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b="1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monetary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 panose="020B0604020202090204"/>
              <a:buChar char="●"/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347980" indent="-335280">
              <a:lnSpc>
                <a:spcPct val="100000"/>
              </a:lnSpc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percentage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radio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many2many_tags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…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97068" y="705526"/>
            <a:ext cx="5928360" cy="3027045"/>
            <a:chOff x="3097068" y="705526"/>
            <a:chExt cx="5928360" cy="302704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1818" y="866873"/>
              <a:ext cx="5773613" cy="28656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7043" y="943073"/>
              <a:ext cx="5583113" cy="26751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28018" y="924023"/>
              <a:ext cx="5621655" cy="2713355"/>
            </a:xfrm>
            <a:custGeom>
              <a:avLst/>
              <a:gdLst/>
              <a:ahLst/>
              <a:cxnLst/>
              <a:rect l="l" t="t" r="r" b="b"/>
              <a:pathLst>
                <a:path w="5621655" h="2713354">
                  <a:moveTo>
                    <a:pt x="0" y="0"/>
                  </a:moveTo>
                  <a:lnTo>
                    <a:pt x="5621188" y="0"/>
                  </a:lnTo>
                  <a:lnTo>
                    <a:pt x="5621188" y="2713269"/>
                  </a:lnTo>
                  <a:lnTo>
                    <a:pt x="0" y="271326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75262" y="2163195"/>
              <a:ext cx="1375410" cy="323850"/>
            </a:xfrm>
            <a:custGeom>
              <a:avLst/>
              <a:gdLst/>
              <a:ahLst/>
              <a:cxnLst/>
              <a:rect l="l" t="t" r="r" b="b"/>
              <a:pathLst>
                <a:path w="1375409" h="323850">
                  <a:moveTo>
                    <a:pt x="0" y="53902"/>
                  </a:moveTo>
                  <a:lnTo>
                    <a:pt x="4234" y="32920"/>
                  </a:lnTo>
                  <a:lnTo>
                    <a:pt x="15784" y="15787"/>
                  </a:lnTo>
                  <a:lnTo>
                    <a:pt x="32916" y="4235"/>
                  </a:lnTo>
                  <a:lnTo>
                    <a:pt x="53899" y="0"/>
                  </a:lnTo>
                  <a:lnTo>
                    <a:pt x="1320997" y="0"/>
                  </a:lnTo>
                  <a:lnTo>
                    <a:pt x="1359122" y="15787"/>
                  </a:lnTo>
                  <a:lnTo>
                    <a:pt x="1374897" y="53902"/>
                  </a:lnTo>
                  <a:lnTo>
                    <a:pt x="1374897" y="269499"/>
                  </a:lnTo>
                  <a:lnTo>
                    <a:pt x="1370662" y="290479"/>
                  </a:lnTo>
                  <a:lnTo>
                    <a:pt x="1359112" y="307612"/>
                  </a:lnTo>
                  <a:lnTo>
                    <a:pt x="1341980" y="319163"/>
                  </a:lnTo>
                  <a:lnTo>
                    <a:pt x="1320997" y="323399"/>
                  </a:lnTo>
                  <a:lnTo>
                    <a:pt x="53899" y="323399"/>
                  </a:lnTo>
                  <a:lnTo>
                    <a:pt x="32916" y="319163"/>
                  </a:lnTo>
                  <a:lnTo>
                    <a:pt x="15784" y="307612"/>
                  </a:lnTo>
                  <a:lnTo>
                    <a:pt x="4234" y="290479"/>
                  </a:lnTo>
                  <a:lnTo>
                    <a:pt x="0" y="269499"/>
                  </a:lnTo>
                  <a:lnTo>
                    <a:pt x="0" y="53902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7068" y="705526"/>
              <a:ext cx="373724" cy="3737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47068" y="4268641"/>
            <a:ext cx="284199" cy="2768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8949" y="324721"/>
            <a:ext cx="1132705" cy="27749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Widgets</a:t>
            </a:r>
            <a:endParaRPr spc="-210" dirty="0"/>
          </a:p>
        </p:txBody>
      </p:sp>
      <p:sp>
        <p:nvSpPr>
          <p:cNvPr id="18" name="object 18">
            <a:hlinkClick r:id="rId9"/>
          </p:cNvPr>
          <p:cNvSpPr/>
          <p:nvPr/>
        </p:nvSpPr>
        <p:spPr>
          <a:xfrm>
            <a:off x="4483891" y="4724465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755547" y="4773200"/>
            <a:ext cx="774065" cy="1797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9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9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9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566" y="1069035"/>
            <a:ext cx="1809750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statusbar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Clr>
                <a:srgbClr val="87597B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monetary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Char char="●"/>
              <a:tabLst>
                <a:tab pos="347980" algn="l"/>
              </a:tabLst>
            </a:pPr>
            <a:r>
              <a:rPr sz="1400" b="1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percentage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 panose="020B0604020202090204"/>
              <a:buChar char="●"/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347980" indent="-335280">
              <a:lnSpc>
                <a:spcPct val="100000"/>
              </a:lnSpc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radio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many2many_tags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…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97068" y="705526"/>
            <a:ext cx="5928360" cy="3027045"/>
            <a:chOff x="3097068" y="705526"/>
            <a:chExt cx="5928360" cy="302704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1818" y="866873"/>
              <a:ext cx="5773613" cy="28656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7043" y="943073"/>
              <a:ext cx="5583113" cy="26751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28018" y="924023"/>
              <a:ext cx="5621655" cy="2713355"/>
            </a:xfrm>
            <a:custGeom>
              <a:avLst/>
              <a:gdLst/>
              <a:ahLst/>
              <a:cxnLst/>
              <a:rect l="l" t="t" r="r" b="b"/>
              <a:pathLst>
                <a:path w="5621655" h="2713354">
                  <a:moveTo>
                    <a:pt x="0" y="0"/>
                  </a:moveTo>
                  <a:lnTo>
                    <a:pt x="5621188" y="0"/>
                  </a:lnTo>
                  <a:lnTo>
                    <a:pt x="5621188" y="2713269"/>
                  </a:lnTo>
                  <a:lnTo>
                    <a:pt x="0" y="271326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5037" y="2503095"/>
              <a:ext cx="1236345" cy="152400"/>
            </a:xfrm>
            <a:custGeom>
              <a:avLst/>
              <a:gdLst/>
              <a:ahLst/>
              <a:cxnLst/>
              <a:rect l="l" t="t" r="r" b="b"/>
              <a:pathLst>
                <a:path w="1236345" h="152400">
                  <a:moveTo>
                    <a:pt x="0" y="25299"/>
                  </a:moveTo>
                  <a:lnTo>
                    <a:pt x="1987" y="15451"/>
                  </a:lnTo>
                  <a:lnTo>
                    <a:pt x="7409" y="7409"/>
                  </a:lnTo>
                  <a:lnTo>
                    <a:pt x="15451" y="1987"/>
                  </a:lnTo>
                  <a:lnTo>
                    <a:pt x="25299" y="0"/>
                  </a:lnTo>
                  <a:lnTo>
                    <a:pt x="1210997" y="0"/>
                  </a:lnTo>
                  <a:lnTo>
                    <a:pt x="1217697" y="0"/>
                  </a:lnTo>
                  <a:lnTo>
                    <a:pt x="1224147" y="2674"/>
                  </a:lnTo>
                  <a:lnTo>
                    <a:pt x="1228897" y="7399"/>
                  </a:lnTo>
                  <a:lnTo>
                    <a:pt x="1233622" y="12149"/>
                  </a:lnTo>
                  <a:lnTo>
                    <a:pt x="1236297" y="18599"/>
                  </a:lnTo>
                  <a:lnTo>
                    <a:pt x="1236297" y="25299"/>
                  </a:lnTo>
                  <a:lnTo>
                    <a:pt x="1236297" y="126499"/>
                  </a:lnTo>
                  <a:lnTo>
                    <a:pt x="1234309" y="136348"/>
                  </a:lnTo>
                  <a:lnTo>
                    <a:pt x="1228888" y="144390"/>
                  </a:lnTo>
                  <a:lnTo>
                    <a:pt x="1220846" y="149811"/>
                  </a:lnTo>
                  <a:lnTo>
                    <a:pt x="1210997" y="151799"/>
                  </a:lnTo>
                  <a:lnTo>
                    <a:pt x="25299" y="151799"/>
                  </a:lnTo>
                  <a:lnTo>
                    <a:pt x="15451" y="149811"/>
                  </a:lnTo>
                  <a:lnTo>
                    <a:pt x="7409" y="144390"/>
                  </a:lnTo>
                  <a:lnTo>
                    <a:pt x="1987" y="136348"/>
                  </a:lnTo>
                  <a:lnTo>
                    <a:pt x="0" y="126499"/>
                  </a:lnTo>
                  <a:lnTo>
                    <a:pt x="0" y="25299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7068" y="705526"/>
              <a:ext cx="373724" cy="3737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20093" y="4122801"/>
            <a:ext cx="3041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Converts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Float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into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percentage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949" y="324721"/>
            <a:ext cx="1132705" cy="2774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Widgets</a:t>
            </a:r>
            <a:endParaRPr spc="-210" dirty="0"/>
          </a:p>
        </p:txBody>
      </p:sp>
      <p:sp>
        <p:nvSpPr>
          <p:cNvPr id="17" name="object 17">
            <a:hlinkClick r:id="rId8"/>
          </p:cNvPr>
          <p:cNvSpPr/>
          <p:nvPr/>
        </p:nvSpPr>
        <p:spPr>
          <a:xfrm>
            <a:off x="4483891" y="4724465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755547" y="4773200"/>
            <a:ext cx="774065" cy="1797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566" y="1069035"/>
            <a:ext cx="1809750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statusbar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Clr>
                <a:srgbClr val="87597B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monetary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percentage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Char char="●"/>
              <a:tabLst>
                <a:tab pos="347980" algn="l"/>
              </a:tabLst>
            </a:pPr>
            <a:r>
              <a:rPr sz="1400" b="1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radio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 panose="020B0604020202090204"/>
              <a:buChar char="●"/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347980" indent="-335280">
              <a:lnSpc>
                <a:spcPct val="100000"/>
              </a:lnSpc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many2many_tags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…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97068" y="705526"/>
            <a:ext cx="5928360" cy="3027045"/>
            <a:chOff x="3097068" y="705526"/>
            <a:chExt cx="5928360" cy="302704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1818" y="866873"/>
              <a:ext cx="5773613" cy="28656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7043" y="943073"/>
              <a:ext cx="5583113" cy="26751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28018" y="924023"/>
              <a:ext cx="5621655" cy="2713355"/>
            </a:xfrm>
            <a:custGeom>
              <a:avLst/>
              <a:gdLst/>
              <a:ahLst/>
              <a:cxnLst/>
              <a:rect l="l" t="t" r="r" b="b"/>
              <a:pathLst>
                <a:path w="5621655" h="2713354">
                  <a:moveTo>
                    <a:pt x="0" y="0"/>
                  </a:moveTo>
                  <a:lnTo>
                    <a:pt x="5621188" y="0"/>
                  </a:lnTo>
                  <a:lnTo>
                    <a:pt x="5621188" y="2713269"/>
                  </a:lnTo>
                  <a:lnTo>
                    <a:pt x="0" y="271326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72337" y="2942618"/>
              <a:ext cx="1375410" cy="615950"/>
            </a:xfrm>
            <a:custGeom>
              <a:avLst/>
              <a:gdLst/>
              <a:ahLst/>
              <a:cxnLst/>
              <a:rect l="l" t="t" r="r" b="b"/>
              <a:pathLst>
                <a:path w="1375409" h="615950">
                  <a:moveTo>
                    <a:pt x="0" y="102599"/>
                  </a:moveTo>
                  <a:lnTo>
                    <a:pt x="8061" y="62658"/>
                  </a:lnTo>
                  <a:lnTo>
                    <a:pt x="30046" y="30046"/>
                  </a:lnTo>
                  <a:lnTo>
                    <a:pt x="62658" y="8061"/>
                  </a:lnTo>
                  <a:lnTo>
                    <a:pt x="102599" y="0"/>
                  </a:lnTo>
                  <a:lnTo>
                    <a:pt x="1272297" y="0"/>
                  </a:lnTo>
                  <a:lnTo>
                    <a:pt x="1311553" y="7806"/>
                  </a:lnTo>
                  <a:lnTo>
                    <a:pt x="1344847" y="30049"/>
                  </a:lnTo>
                  <a:lnTo>
                    <a:pt x="1367090" y="63343"/>
                  </a:lnTo>
                  <a:lnTo>
                    <a:pt x="1374897" y="102599"/>
                  </a:lnTo>
                  <a:lnTo>
                    <a:pt x="1374897" y="512998"/>
                  </a:lnTo>
                  <a:lnTo>
                    <a:pt x="1366835" y="552939"/>
                  </a:lnTo>
                  <a:lnTo>
                    <a:pt x="1344850" y="585551"/>
                  </a:lnTo>
                  <a:lnTo>
                    <a:pt x="1312238" y="607537"/>
                  </a:lnTo>
                  <a:lnTo>
                    <a:pt x="1272297" y="615598"/>
                  </a:lnTo>
                  <a:lnTo>
                    <a:pt x="102599" y="615598"/>
                  </a:lnTo>
                  <a:lnTo>
                    <a:pt x="62658" y="607537"/>
                  </a:lnTo>
                  <a:lnTo>
                    <a:pt x="30046" y="585551"/>
                  </a:lnTo>
                  <a:lnTo>
                    <a:pt x="8061" y="552939"/>
                  </a:lnTo>
                  <a:lnTo>
                    <a:pt x="0" y="512998"/>
                  </a:lnTo>
                  <a:lnTo>
                    <a:pt x="0" y="102599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7068" y="705526"/>
              <a:ext cx="373724" cy="3737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20093" y="4122782"/>
            <a:ext cx="3879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Display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selection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radio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buttons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949" y="324721"/>
            <a:ext cx="1132705" cy="2774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Widgets</a:t>
            </a:r>
            <a:endParaRPr spc="-210" dirty="0"/>
          </a:p>
        </p:txBody>
      </p:sp>
      <p:sp>
        <p:nvSpPr>
          <p:cNvPr id="17" name="object 17">
            <a:hlinkClick r:id="rId8"/>
          </p:cNvPr>
          <p:cNvSpPr/>
          <p:nvPr/>
        </p:nvSpPr>
        <p:spPr>
          <a:xfrm>
            <a:off x="4483891" y="4724465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755547" y="4773200"/>
            <a:ext cx="774065" cy="1797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892935" y="1631950"/>
            <a:ext cx="53511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>
                <a:solidFill>
                  <a:srgbClr val="333333"/>
                </a:solidFill>
                <a:sym typeface="+mn-ea"/>
              </a:rPr>
              <a:t>Advanced</a:t>
            </a:r>
            <a:r>
              <a:rPr spc="85" dirty="0">
                <a:solidFill>
                  <a:srgbClr val="333333"/>
                </a:solidFill>
                <a:sym typeface="+mn-ea"/>
              </a:rPr>
              <a:t> </a:t>
            </a:r>
            <a:r>
              <a:rPr spc="-320" dirty="0">
                <a:solidFill>
                  <a:srgbClr val="333333"/>
                </a:solidFill>
                <a:sym typeface="+mn-ea"/>
              </a:rPr>
              <a:t>views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4580255" y="2887345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566" y="1069035"/>
            <a:ext cx="1880235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statusbar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Clr>
                <a:srgbClr val="87597B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monetary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percentage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radio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Char char="●"/>
              <a:tabLst>
                <a:tab pos="347980" algn="l"/>
              </a:tabLst>
            </a:pPr>
            <a:r>
              <a:rPr sz="1400" b="1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many2many_tags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 panose="020B0604020202090204"/>
              <a:buChar char="●"/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347980" indent="-335280">
              <a:lnSpc>
                <a:spcPct val="100000"/>
              </a:lnSpc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…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5291" y="4096055"/>
            <a:ext cx="33381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Show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Many2many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400" spc="-9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1400" spc="-8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tags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(can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have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colors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with</a:t>
            </a:r>
            <a:r>
              <a:rPr sz="10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option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parameter)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97068" y="705526"/>
            <a:ext cx="5928360" cy="3027045"/>
            <a:chOff x="3097068" y="705526"/>
            <a:chExt cx="5928360" cy="302704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1818" y="866873"/>
              <a:ext cx="5773613" cy="28656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7043" y="943073"/>
              <a:ext cx="5583113" cy="26751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28018" y="924023"/>
              <a:ext cx="5621655" cy="2713355"/>
            </a:xfrm>
            <a:custGeom>
              <a:avLst/>
              <a:gdLst/>
              <a:ahLst/>
              <a:cxnLst/>
              <a:rect l="l" t="t" r="r" b="b"/>
              <a:pathLst>
                <a:path w="5621655" h="2713354">
                  <a:moveTo>
                    <a:pt x="0" y="0"/>
                  </a:moveTo>
                  <a:lnTo>
                    <a:pt x="5621188" y="0"/>
                  </a:lnTo>
                  <a:lnTo>
                    <a:pt x="5621188" y="2713269"/>
                  </a:lnTo>
                  <a:lnTo>
                    <a:pt x="0" y="271326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65767" y="2652569"/>
              <a:ext cx="1375410" cy="189865"/>
            </a:xfrm>
            <a:custGeom>
              <a:avLst/>
              <a:gdLst/>
              <a:ahLst/>
              <a:cxnLst/>
              <a:rect l="l" t="t" r="r" b="b"/>
              <a:pathLst>
                <a:path w="1375410" h="189864">
                  <a:moveTo>
                    <a:pt x="0" y="31599"/>
                  </a:moveTo>
                  <a:lnTo>
                    <a:pt x="2483" y="19300"/>
                  </a:lnTo>
                  <a:lnTo>
                    <a:pt x="9256" y="9256"/>
                  </a:lnTo>
                  <a:lnTo>
                    <a:pt x="19300" y="2483"/>
                  </a:lnTo>
                  <a:lnTo>
                    <a:pt x="31599" y="0"/>
                  </a:lnTo>
                  <a:lnTo>
                    <a:pt x="1343297" y="0"/>
                  </a:lnTo>
                  <a:lnTo>
                    <a:pt x="1351672" y="0"/>
                  </a:lnTo>
                  <a:lnTo>
                    <a:pt x="1359722" y="3324"/>
                  </a:lnTo>
                  <a:lnTo>
                    <a:pt x="1365647" y="9249"/>
                  </a:lnTo>
                  <a:lnTo>
                    <a:pt x="1371572" y="15174"/>
                  </a:lnTo>
                  <a:lnTo>
                    <a:pt x="1374897" y="23224"/>
                  </a:lnTo>
                  <a:lnTo>
                    <a:pt x="1374897" y="31599"/>
                  </a:lnTo>
                  <a:lnTo>
                    <a:pt x="1374897" y="157999"/>
                  </a:lnTo>
                  <a:lnTo>
                    <a:pt x="1372413" y="170298"/>
                  </a:lnTo>
                  <a:lnTo>
                    <a:pt x="1365640" y="180343"/>
                  </a:lnTo>
                  <a:lnTo>
                    <a:pt x="1355596" y="187116"/>
                  </a:lnTo>
                  <a:lnTo>
                    <a:pt x="1343297" y="189599"/>
                  </a:lnTo>
                  <a:lnTo>
                    <a:pt x="31599" y="189599"/>
                  </a:lnTo>
                  <a:lnTo>
                    <a:pt x="19300" y="187116"/>
                  </a:lnTo>
                  <a:lnTo>
                    <a:pt x="9256" y="180343"/>
                  </a:lnTo>
                  <a:lnTo>
                    <a:pt x="2483" y="170298"/>
                  </a:lnTo>
                  <a:lnTo>
                    <a:pt x="0" y="157999"/>
                  </a:lnTo>
                  <a:lnTo>
                    <a:pt x="0" y="31599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7068" y="705526"/>
              <a:ext cx="373724" cy="3737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949" y="324721"/>
            <a:ext cx="1132705" cy="2774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Widgets</a:t>
            </a:r>
            <a:endParaRPr spc="-210" dirty="0"/>
          </a:p>
        </p:txBody>
      </p:sp>
      <p:sp>
        <p:nvSpPr>
          <p:cNvPr id="17" name="object 17">
            <a:hlinkClick r:id="rId8"/>
          </p:cNvPr>
          <p:cNvSpPr/>
          <p:nvPr/>
        </p:nvSpPr>
        <p:spPr>
          <a:xfrm>
            <a:off x="4483891" y="4724465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755547" y="4773200"/>
            <a:ext cx="774065" cy="1797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4219" y="197221"/>
            <a:ext cx="293991" cy="2939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167591" y="1391797"/>
            <a:ext cx="4297045" cy="1845945"/>
            <a:chOff x="4167591" y="1391797"/>
            <a:chExt cx="4297045" cy="184594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7591" y="1391797"/>
              <a:ext cx="4296591" cy="18455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43791" y="1448934"/>
              <a:ext cx="4144645" cy="1693545"/>
            </a:xfrm>
            <a:custGeom>
              <a:avLst/>
              <a:gdLst/>
              <a:ahLst/>
              <a:cxnLst/>
              <a:rect l="l" t="t" r="r" b="b"/>
              <a:pathLst>
                <a:path w="4144645" h="1693545">
                  <a:moveTo>
                    <a:pt x="3861992" y="1693209"/>
                  </a:moveTo>
                  <a:lnTo>
                    <a:pt x="282199" y="1693209"/>
                  </a:lnTo>
                  <a:lnTo>
                    <a:pt x="236426" y="1689515"/>
                  </a:lnTo>
                  <a:lnTo>
                    <a:pt x="193004" y="1678821"/>
                  </a:lnTo>
                  <a:lnTo>
                    <a:pt x="152514" y="1661708"/>
                  </a:lnTo>
                  <a:lnTo>
                    <a:pt x="115538" y="1638758"/>
                  </a:lnTo>
                  <a:lnTo>
                    <a:pt x="82656" y="1610549"/>
                  </a:lnTo>
                  <a:lnTo>
                    <a:pt x="54449" y="1577665"/>
                  </a:lnTo>
                  <a:lnTo>
                    <a:pt x="31499" y="1540685"/>
                  </a:lnTo>
                  <a:lnTo>
                    <a:pt x="14387" y="1500191"/>
                  </a:lnTo>
                  <a:lnTo>
                    <a:pt x="3693" y="1456764"/>
                  </a:lnTo>
                  <a:lnTo>
                    <a:pt x="0" y="1410984"/>
                  </a:lnTo>
                  <a:lnTo>
                    <a:pt x="0" y="282204"/>
                  </a:lnTo>
                  <a:lnTo>
                    <a:pt x="3693" y="236429"/>
                  </a:lnTo>
                  <a:lnTo>
                    <a:pt x="14387" y="193006"/>
                  </a:lnTo>
                  <a:lnTo>
                    <a:pt x="31499" y="152515"/>
                  </a:lnTo>
                  <a:lnTo>
                    <a:pt x="54449" y="115538"/>
                  </a:lnTo>
                  <a:lnTo>
                    <a:pt x="82657" y="82654"/>
                  </a:lnTo>
                  <a:lnTo>
                    <a:pt x="115538" y="54449"/>
                  </a:lnTo>
                  <a:lnTo>
                    <a:pt x="152514" y="31499"/>
                  </a:lnTo>
                  <a:lnTo>
                    <a:pt x="193004" y="14386"/>
                  </a:lnTo>
                  <a:lnTo>
                    <a:pt x="236426" y="3693"/>
                  </a:lnTo>
                  <a:lnTo>
                    <a:pt x="282199" y="0"/>
                  </a:lnTo>
                  <a:lnTo>
                    <a:pt x="3861992" y="0"/>
                  </a:lnTo>
                  <a:lnTo>
                    <a:pt x="3917306" y="5472"/>
                  </a:lnTo>
                  <a:lnTo>
                    <a:pt x="3969988" y="21481"/>
                  </a:lnTo>
                  <a:lnTo>
                    <a:pt x="4018560" y="47413"/>
                  </a:lnTo>
                  <a:lnTo>
                    <a:pt x="4061542" y="82655"/>
                  </a:lnTo>
                  <a:lnTo>
                    <a:pt x="4096783" y="125637"/>
                  </a:lnTo>
                  <a:lnTo>
                    <a:pt x="4122713" y="174209"/>
                  </a:lnTo>
                  <a:lnTo>
                    <a:pt x="4138720" y="226892"/>
                  </a:lnTo>
                  <a:lnTo>
                    <a:pt x="4144191" y="282204"/>
                  </a:lnTo>
                  <a:lnTo>
                    <a:pt x="4144191" y="1410984"/>
                  </a:lnTo>
                  <a:lnTo>
                    <a:pt x="4140498" y="1456764"/>
                  </a:lnTo>
                  <a:lnTo>
                    <a:pt x="4129804" y="1500191"/>
                  </a:lnTo>
                  <a:lnTo>
                    <a:pt x="4112692" y="1540685"/>
                  </a:lnTo>
                  <a:lnTo>
                    <a:pt x="4089742" y="1577665"/>
                  </a:lnTo>
                  <a:lnTo>
                    <a:pt x="4061535" y="1610549"/>
                  </a:lnTo>
                  <a:lnTo>
                    <a:pt x="4028653" y="1638758"/>
                  </a:lnTo>
                  <a:lnTo>
                    <a:pt x="3991677" y="1661708"/>
                  </a:lnTo>
                  <a:lnTo>
                    <a:pt x="3951187" y="1678821"/>
                  </a:lnTo>
                  <a:lnTo>
                    <a:pt x="3907765" y="1689515"/>
                  </a:lnTo>
                  <a:lnTo>
                    <a:pt x="3861992" y="169320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43791" y="1448934"/>
              <a:ext cx="4144645" cy="1693545"/>
            </a:xfrm>
            <a:custGeom>
              <a:avLst/>
              <a:gdLst/>
              <a:ahLst/>
              <a:cxnLst/>
              <a:rect l="l" t="t" r="r" b="b"/>
              <a:pathLst>
                <a:path w="4144645" h="1693545">
                  <a:moveTo>
                    <a:pt x="0" y="282204"/>
                  </a:moveTo>
                  <a:lnTo>
                    <a:pt x="3693" y="236429"/>
                  </a:lnTo>
                  <a:lnTo>
                    <a:pt x="14387" y="193006"/>
                  </a:lnTo>
                  <a:lnTo>
                    <a:pt x="31499" y="152515"/>
                  </a:lnTo>
                  <a:lnTo>
                    <a:pt x="54449" y="115538"/>
                  </a:lnTo>
                  <a:lnTo>
                    <a:pt x="82656" y="82655"/>
                  </a:lnTo>
                  <a:lnTo>
                    <a:pt x="115538" y="54449"/>
                  </a:lnTo>
                  <a:lnTo>
                    <a:pt x="152514" y="31499"/>
                  </a:lnTo>
                  <a:lnTo>
                    <a:pt x="193004" y="14386"/>
                  </a:lnTo>
                  <a:lnTo>
                    <a:pt x="236426" y="3693"/>
                  </a:lnTo>
                  <a:lnTo>
                    <a:pt x="282199" y="0"/>
                  </a:lnTo>
                  <a:lnTo>
                    <a:pt x="3861992" y="0"/>
                  </a:lnTo>
                  <a:lnTo>
                    <a:pt x="3917306" y="5472"/>
                  </a:lnTo>
                  <a:lnTo>
                    <a:pt x="3969988" y="21481"/>
                  </a:lnTo>
                  <a:lnTo>
                    <a:pt x="4018560" y="47413"/>
                  </a:lnTo>
                  <a:lnTo>
                    <a:pt x="4061541" y="82654"/>
                  </a:lnTo>
                  <a:lnTo>
                    <a:pt x="4096783" y="125637"/>
                  </a:lnTo>
                  <a:lnTo>
                    <a:pt x="4122713" y="174209"/>
                  </a:lnTo>
                  <a:lnTo>
                    <a:pt x="4138720" y="226892"/>
                  </a:lnTo>
                  <a:lnTo>
                    <a:pt x="4144191" y="282204"/>
                  </a:lnTo>
                  <a:lnTo>
                    <a:pt x="4144191" y="1410984"/>
                  </a:lnTo>
                  <a:lnTo>
                    <a:pt x="4140498" y="1456764"/>
                  </a:lnTo>
                  <a:lnTo>
                    <a:pt x="4129804" y="1500191"/>
                  </a:lnTo>
                  <a:lnTo>
                    <a:pt x="4112692" y="1540685"/>
                  </a:lnTo>
                  <a:lnTo>
                    <a:pt x="4089742" y="1577665"/>
                  </a:lnTo>
                  <a:lnTo>
                    <a:pt x="4061535" y="1610549"/>
                  </a:lnTo>
                  <a:lnTo>
                    <a:pt x="4028653" y="1638757"/>
                  </a:lnTo>
                  <a:lnTo>
                    <a:pt x="3991677" y="1661708"/>
                  </a:lnTo>
                  <a:lnTo>
                    <a:pt x="3951187" y="1678821"/>
                  </a:lnTo>
                  <a:lnTo>
                    <a:pt x="3907765" y="1689515"/>
                  </a:lnTo>
                  <a:lnTo>
                    <a:pt x="3861992" y="1693209"/>
                  </a:lnTo>
                  <a:lnTo>
                    <a:pt x="282199" y="1693209"/>
                  </a:lnTo>
                  <a:lnTo>
                    <a:pt x="236426" y="1689515"/>
                  </a:lnTo>
                  <a:lnTo>
                    <a:pt x="193004" y="1678821"/>
                  </a:lnTo>
                  <a:lnTo>
                    <a:pt x="152514" y="1661708"/>
                  </a:lnTo>
                  <a:lnTo>
                    <a:pt x="115538" y="1638757"/>
                  </a:lnTo>
                  <a:lnTo>
                    <a:pt x="82656" y="1610549"/>
                  </a:lnTo>
                  <a:lnTo>
                    <a:pt x="54449" y="1577665"/>
                  </a:lnTo>
                  <a:lnTo>
                    <a:pt x="31499" y="1540685"/>
                  </a:lnTo>
                  <a:lnTo>
                    <a:pt x="14387" y="1500191"/>
                  </a:lnTo>
                  <a:lnTo>
                    <a:pt x="3693" y="1456764"/>
                  </a:lnTo>
                  <a:lnTo>
                    <a:pt x="0" y="1410984"/>
                  </a:lnTo>
                  <a:lnTo>
                    <a:pt x="0" y="28220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753448" y="1576727"/>
            <a:ext cx="562610" cy="4114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1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...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11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37760" y="1962298"/>
            <a:ext cx="263398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"tag_ids"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widget=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"many2many_tags" </a:t>
            </a:r>
            <a:r>
              <a:rPr sz="1100" b="1" spc="10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options=</a:t>
            </a:r>
            <a:r>
              <a:rPr sz="1100" b="1" spc="10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"{'color_field':</a:t>
            </a:r>
            <a:r>
              <a:rPr sz="1100" b="1" spc="32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4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'color'}"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53448" y="2540655"/>
            <a:ext cx="255904" cy="4114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95"/>
              </a:spcBef>
            </a:pP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R="5080" algn="r">
              <a:lnSpc>
                <a:spcPct val="100000"/>
              </a:lnSpc>
              <a:spcBef>
                <a:spcPts val="200"/>
              </a:spcBef>
            </a:pPr>
            <a:r>
              <a:rPr sz="1100" b="1" spc="1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...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77708" y="1239367"/>
            <a:ext cx="377536" cy="3775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949" y="324721"/>
            <a:ext cx="1132705" cy="27749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701865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Widgets</a:t>
            </a:r>
            <a:r>
              <a:rPr spc="60" dirty="0"/>
              <a:t> </a:t>
            </a:r>
            <a:r>
              <a:rPr spc="-165" dirty="0"/>
              <a:t>deﬁnition</a:t>
            </a:r>
            <a:endParaRPr spc="-165" dirty="0"/>
          </a:p>
        </p:txBody>
      </p:sp>
      <p:sp>
        <p:nvSpPr>
          <p:cNvPr id="18" name="object 18"/>
          <p:cNvSpPr txBox="1"/>
          <p:nvPr/>
        </p:nvSpPr>
        <p:spPr>
          <a:xfrm>
            <a:off x="689223" y="1609330"/>
            <a:ext cx="27241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dirty="0">
                <a:solidFill>
                  <a:srgbClr val="FFAA1A"/>
                </a:solidFill>
                <a:latin typeface="Arial" panose="020B0604020202090204"/>
                <a:cs typeface="Arial" panose="020B0604020202090204"/>
              </a:rPr>
              <a:t>each</a:t>
            </a:r>
            <a:r>
              <a:rPr sz="1400" b="1" spc="-25" dirty="0">
                <a:solidFill>
                  <a:srgbClr val="FFAA1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FFAA1A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400" b="1" spc="70" dirty="0">
                <a:solidFill>
                  <a:srgbClr val="FFAA1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defined 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view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9223" y="2036049"/>
            <a:ext cx="23094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74955">
              <a:lnSpc>
                <a:spcPct val="100000"/>
              </a:lnSpc>
              <a:spcBef>
                <a:spcPts val="100"/>
              </a:spcBef>
              <a:buClr>
                <a:srgbClr val="00CDB3"/>
              </a:buClr>
              <a:buFont typeface="Arial" panose="020B0604020202090204"/>
              <a:buChar char="➔"/>
              <a:tabLst>
                <a:tab pos="287655" algn="l"/>
              </a:tabLst>
            </a:pP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4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widget</a:t>
            </a:r>
            <a:r>
              <a:rPr sz="1400" b="1" spc="1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attribute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9223" y="2462769"/>
            <a:ext cx="2851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74955">
              <a:lnSpc>
                <a:spcPct val="100000"/>
              </a:lnSpc>
              <a:spcBef>
                <a:spcPts val="100"/>
              </a:spcBef>
              <a:buClr>
                <a:srgbClr val="00CDB3"/>
              </a:buClr>
              <a:buFont typeface="Arial" panose="020B0604020202090204"/>
              <a:buChar char="➔"/>
              <a:tabLst>
                <a:tab pos="287655" algn="l"/>
              </a:tabLst>
            </a:pP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some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options</a:t>
            </a:r>
            <a:r>
              <a:rPr sz="1400" b="1" spc="40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if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necessary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1" name="object 21">
            <a:hlinkClick r:id="rId8"/>
          </p:cNvPr>
          <p:cNvSpPr/>
          <p:nvPr/>
        </p:nvSpPr>
        <p:spPr>
          <a:xfrm>
            <a:off x="3913042" y="4348341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8"/>
                </a:lnTo>
                <a:lnTo>
                  <a:pt x="56807" y="250736"/>
                </a:lnTo>
                <a:lnTo>
                  <a:pt x="26771" y="220707"/>
                </a:lnTo>
                <a:lnTo>
                  <a:pt x="7073" y="182626"/>
                </a:lnTo>
                <a:lnTo>
                  <a:pt x="0" y="138774"/>
                </a:lnTo>
                <a:lnTo>
                  <a:pt x="7073" y="94908"/>
                </a:lnTo>
                <a:lnTo>
                  <a:pt x="26771" y="56813"/>
                </a:lnTo>
                <a:lnTo>
                  <a:pt x="56807" y="26773"/>
                </a:lnTo>
                <a:lnTo>
                  <a:pt x="94895" y="7074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71"/>
                </a:lnTo>
                <a:lnTo>
                  <a:pt x="1317897" y="138774"/>
                </a:lnTo>
                <a:lnTo>
                  <a:pt x="1310823" y="182626"/>
                </a:lnTo>
                <a:lnTo>
                  <a:pt x="1291125" y="220707"/>
                </a:lnTo>
                <a:lnTo>
                  <a:pt x="1261089" y="250736"/>
                </a:lnTo>
                <a:lnTo>
                  <a:pt x="1223001" y="270428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184696" y="4397087"/>
            <a:ext cx="774065" cy="1797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8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892935" y="1631950"/>
            <a:ext cx="535114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33"/>
                </a:solidFill>
                <a:sym typeface="+mn-ea"/>
              </a:rPr>
              <a:t>Inline Views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4580255" y="2887345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4024" y="382364"/>
            <a:ext cx="827995" cy="2028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074" y="146693"/>
            <a:ext cx="308356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/>
              <a:t>Inline</a:t>
            </a:r>
            <a:r>
              <a:rPr sz="4400" spc="-150" dirty="0"/>
              <a:t> </a:t>
            </a:r>
            <a:r>
              <a:rPr sz="4400" spc="-350" dirty="0"/>
              <a:t>view</a:t>
            </a:r>
            <a:endParaRPr sz="4400" spc="-350" dirty="0"/>
          </a:p>
        </p:txBody>
      </p:sp>
      <p:sp>
        <p:nvSpPr>
          <p:cNvPr id="4" name="object 4"/>
          <p:cNvSpPr txBox="1"/>
          <p:nvPr/>
        </p:nvSpPr>
        <p:spPr>
          <a:xfrm>
            <a:off x="616373" y="1760483"/>
            <a:ext cx="224663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4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Possible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have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tree</a:t>
            </a:r>
            <a:r>
              <a:rPr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0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view </a:t>
            </a:r>
            <a:r>
              <a:rPr sz="14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multiple </a:t>
            </a:r>
            <a:r>
              <a:rPr sz="14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records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inside </a:t>
            </a:r>
            <a:r>
              <a:rPr sz="1400" b="1" spc="-15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form</a:t>
            </a:r>
            <a:r>
              <a:rPr sz="1400" b="1" spc="-13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view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117743" y="585226"/>
            <a:ext cx="5756910" cy="3860165"/>
            <a:chOff x="3117743" y="585226"/>
            <a:chExt cx="5756910" cy="386016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9668" y="736273"/>
              <a:ext cx="5594788" cy="37090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4918" y="812473"/>
              <a:ext cx="5404289" cy="35185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55868" y="793423"/>
              <a:ext cx="5442585" cy="3557270"/>
            </a:xfrm>
            <a:custGeom>
              <a:avLst/>
              <a:gdLst/>
              <a:ahLst/>
              <a:cxnLst/>
              <a:rect l="l" t="t" r="r" b="b"/>
              <a:pathLst>
                <a:path w="5442584" h="3557270">
                  <a:moveTo>
                    <a:pt x="0" y="0"/>
                  </a:moveTo>
                  <a:lnTo>
                    <a:pt x="5442389" y="0"/>
                  </a:lnTo>
                  <a:lnTo>
                    <a:pt x="5442389" y="3556642"/>
                  </a:lnTo>
                  <a:lnTo>
                    <a:pt x="0" y="355664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63943" y="2806119"/>
              <a:ext cx="5262880" cy="897890"/>
            </a:xfrm>
            <a:custGeom>
              <a:avLst/>
              <a:gdLst/>
              <a:ahLst/>
              <a:cxnLst/>
              <a:rect l="l" t="t" r="r" b="b"/>
              <a:pathLst>
                <a:path w="5262880" h="897889">
                  <a:moveTo>
                    <a:pt x="0" y="98924"/>
                  </a:moveTo>
                  <a:lnTo>
                    <a:pt x="7775" y="60422"/>
                  </a:lnTo>
                  <a:lnTo>
                    <a:pt x="28978" y="28978"/>
                  </a:lnTo>
                  <a:lnTo>
                    <a:pt x="60422" y="7775"/>
                  </a:lnTo>
                  <a:lnTo>
                    <a:pt x="98924" y="0"/>
                  </a:lnTo>
                  <a:lnTo>
                    <a:pt x="5163364" y="0"/>
                  </a:lnTo>
                  <a:lnTo>
                    <a:pt x="5201217" y="7531"/>
                  </a:lnTo>
                  <a:lnTo>
                    <a:pt x="5233314" y="28974"/>
                  </a:lnTo>
                  <a:lnTo>
                    <a:pt x="5254758" y="61071"/>
                  </a:lnTo>
                  <a:lnTo>
                    <a:pt x="5262289" y="98924"/>
                  </a:lnTo>
                  <a:lnTo>
                    <a:pt x="5262289" y="798373"/>
                  </a:lnTo>
                  <a:lnTo>
                    <a:pt x="5254514" y="836875"/>
                  </a:lnTo>
                  <a:lnTo>
                    <a:pt x="5233311" y="868320"/>
                  </a:lnTo>
                  <a:lnTo>
                    <a:pt x="5201866" y="889522"/>
                  </a:lnTo>
                  <a:lnTo>
                    <a:pt x="5163364" y="897298"/>
                  </a:lnTo>
                  <a:lnTo>
                    <a:pt x="98924" y="897298"/>
                  </a:lnTo>
                  <a:lnTo>
                    <a:pt x="60422" y="889522"/>
                  </a:lnTo>
                  <a:lnTo>
                    <a:pt x="28978" y="868320"/>
                  </a:lnTo>
                  <a:lnTo>
                    <a:pt x="7775" y="836875"/>
                  </a:lnTo>
                  <a:lnTo>
                    <a:pt x="0" y="798373"/>
                  </a:lnTo>
                  <a:lnTo>
                    <a:pt x="0" y="98924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7743" y="585226"/>
              <a:ext cx="373711" cy="373724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47470" y="2921267"/>
            <a:ext cx="378845" cy="4277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4173" y="959158"/>
            <a:ext cx="175513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800" spc="-2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odoo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8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fields,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spc="-10" dirty="0">
                <a:latin typeface="IBM 3270"/>
                <a:cs typeface="IBM 3270"/>
              </a:rPr>
              <a:t>models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173" y="1221286"/>
            <a:ext cx="1755139" cy="4464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8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800" spc="-10" dirty="0"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5585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_name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800">
              <a:latin typeface="IBM 3270"/>
              <a:cs typeface="IBM 3270"/>
            </a:endParaRPr>
          </a:p>
          <a:p>
            <a:pPr marL="235585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_description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800" spc="-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7287" y="1782117"/>
            <a:ext cx="3206750" cy="3060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latin typeface="IBM 3270"/>
                <a:cs typeface="IBM 3270"/>
              </a:rPr>
              <a:t>description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spc="-10" dirty="0">
                <a:latin typeface="IBM 3270"/>
                <a:cs typeface="IBM 3270"/>
              </a:rPr>
              <a:t>fields.Char()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800" b="1" spc="65" dirty="0">
                <a:latin typeface="Trebuchet MS" panose="020B0703020202090204"/>
                <a:cs typeface="Trebuchet MS" panose="020B0703020202090204"/>
              </a:rPr>
              <a:t>line_ids</a:t>
            </a:r>
            <a:r>
              <a:rPr sz="800" b="1" spc="22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40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800" b="1" spc="21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40" dirty="0">
                <a:latin typeface="Trebuchet MS" panose="020B0703020202090204"/>
                <a:cs typeface="Trebuchet MS" panose="020B0703020202090204"/>
              </a:rPr>
              <a:t>fields.One2many(</a:t>
            </a:r>
            <a:r>
              <a:rPr sz="800" b="1" spc="4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"test.model.line"</a:t>
            </a:r>
            <a:r>
              <a:rPr sz="800" b="1" spc="40" dirty="0">
                <a:latin typeface="Trebuchet MS" panose="020B0703020202090204"/>
                <a:cs typeface="Trebuchet MS" panose="020B0703020202090204"/>
              </a:rPr>
              <a:t>,</a:t>
            </a:r>
            <a:r>
              <a:rPr sz="800" b="1" spc="22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"model_id"</a:t>
            </a:r>
            <a:r>
              <a:rPr sz="800" b="1" spc="-10" dirty="0">
                <a:latin typeface="Trebuchet MS" panose="020B0703020202090204"/>
                <a:cs typeface="Trebuchet MS" panose="020B0703020202090204"/>
              </a:rPr>
              <a:t>)</a:t>
            </a:r>
            <a:endParaRPr sz="8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173" y="2342948"/>
            <a:ext cx="2034539" cy="4464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102870" algn="ctr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800" spc="-2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5B2699"/>
                </a:solidFill>
                <a:latin typeface="IBM 3270"/>
                <a:cs typeface="IBM 3270"/>
              </a:rPr>
              <a:t>TestModelLine(models.Model)</a:t>
            </a:r>
            <a:r>
              <a:rPr sz="800" spc="-10" dirty="0"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R="159385" algn="ctr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_name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"test.model.line"</a:t>
            </a:r>
            <a:endParaRPr sz="800">
              <a:latin typeface="IBM 3270"/>
              <a:cs typeface="IBM 3270"/>
            </a:endParaRPr>
          </a:p>
          <a:p>
            <a:pPr marL="222885" algn="ctr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_description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800" spc="-2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3FA070"/>
                </a:solidFill>
                <a:latin typeface="IBM 3270"/>
                <a:cs typeface="IBM 3270"/>
              </a:rPr>
              <a:t>Model</a:t>
            </a:r>
            <a:r>
              <a:rPr sz="800" spc="-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Line"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7287" y="2903779"/>
            <a:ext cx="2258060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800" dirty="0">
                <a:latin typeface="IBM 3270"/>
                <a:cs typeface="IBM 3270"/>
              </a:rPr>
              <a:t>model_id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0" dirty="0">
                <a:latin typeface="IBM 3270"/>
                <a:cs typeface="IBM 3270"/>
              </a:rPr>
              <a:t> fields.Many2one(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r>
              <a:rPr sz="800" spc="-10" dirty="0">
                <a:latin typeface="IBM 3270"/>
                <a:cs typeface="IBM 3270"/>
              </a:rPr>
              <a:t>) </a:t>
            </a:r>
            <a:r>
              <a:rPr sz="800" dirty="0">
                <a:latin typeface="IBM 3270"/>
                <a:cs typeface="IBM 3270"/>
              </a:rPr>
              <a:t>field_1</a:t>
            </a:r>
            <a:r>
              <a:rPr sz="800" spc="-1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0" dirty="0">
                <a:latin typeface="IBM 3270"/>
                <a:cs typeface="IBM 3270"/>
              </a:rPr>
              <a:t> fields.Char()</a:t>
            </a:r>
            <a:endParaRPr sz="800">
              <a:latin typeface="IBM 3270"/>
              <a:cs typeface="IBM 3270"/>
            </a:endParaRPr>
          </a:p>
          <a:p>
            <a:pPr marL="12700" marR="954405">
              <a:lnSpc>
                <a:spcPct val="115000"/>
              </a:lnSpc>
            </a:pPr>
            <a:r>
              <a:rPr sz="800" dirty="0">
                <a:latin typeface="IBM 3270"/>
                <a:cs typeface="IBM 3270"/>
              </a:rPr>
              <a:t>field_2</a:t>
            </a:r>
            <a:r>
              <a:rPr sz="800" spc="-1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0" dirty="0">
                <a:latin typeface="IBM 3270"/>
                <a:cs typeface="IBM 3270"/>
              </a:rPr>
              <a:t> fields.Char() </a:t>
            </a:r>
            <a:r>
              <a:rPr sz="800" dirty="0">
                <a:latin typeface="IBM 3270"/>
                <a:cs typeface="IBM 3270"/>
              </a:rPr>
              <a:t>field_3</a:t>
            </a:r>
            <a:r>
              <a:rPr sz="800" spc="-1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0" dirty="0">
                <a:latin typeface="IBM 3270"/>
                <a:cs typeface="IBM 3270"/>
              </a:rPr>
              <a:t> fields.Char()</a:t>
            </a:r>
            <a:endParaRPr sz="800">
              <a:latin typeface="IBM 3270"/>
              <a:cs typeface="IBM 327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67640" y="1132122"/>
            <a:ext cx="3870325" cy="2208530"/>
            <a:chOff x="4867640" y="1132122"/>
            <a:chExt cx="3870325" cy="220853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67640" y="1132122"/>
              <a:ext cx="3870292" cy="22079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43839" y="1189272"/>
              <a:ext cx="3717925" cy="2056130"/>
            </a:xfrm>
            <a:custGeom>
              <a:avLst/>
              <a:gdLst/>
              <a:ahLst/>
              <a:cxnLst/>
              <a:rect l="l" t="t" r="r" b="b"/>
              <a:pathLst>
                <a:path w="3717925" h="2056130">
                  <a:moveTo>
                    <a:pt x="3584192" y="2055595"/>
                  </a:moveTo>
                  <a:lnTo>
                    <a:pt x="133699" y="2055595"/>
                  </a:lnTo>
                  <a:lnTo>
                    <a:pt x="91436" y="2048780"/>
                  </a:lnTo>
                  <a:lnTo>
                    <a:pt x="54734" y="2029802"/>
                  </a:lnTo>
                  <a:lnTo>
                    <a:pt x="25793" y="2000861"/>
                  </a:lnTo>
                  <a:lnTo>
                    <a:pt x="6815" y="1964159"/>
                  </a:lnTo>
                  <a:lnTo>
                    <a:pt x="0" y="1921896"/>
                  </a:lnTo>
                  <a:lnTo>
                    <a:pt x="0" y="133694"/>
                  </a:lnTo>
                  <a:lnTo>
                    <a:pt x="6815" y="91436"/>
                  </a:lnTo>
                  <a:lnTo>
                    <a:pt x="25793" y="54736"/>
                  </a:lnTo>
                  <a:lnTo>
                    <a:pt x="54734" y="25795"/>
                  </a:lnTo>
                  <a:lnTo>
                    <a:pt x="91436" y="6815"/>
                  </a:lnTo>
                  <a:lnTo>
                    <a:pt x="133699" y="0"/>
                  </a:lnTo>
                  <a:lnTo>
                    <a:pt x="3584192" y="0"/>
                  </a:lnTo>
                  <a:lnTo>
                    <a:pt x="3635358" y="10176"/>
                  </a:lnTo>
                  <a:lnTo>
                    <a:pt x="3678742" y="39157"/>
                  </a:lnTo>
                  <a:lnTo>
                    <a:pt x="3707720" y="82532"/>
                  </a:lnTo>
                  <a:lnTo>
                    <a:pt x="3717892" y="133694"/>
                  </a:lnTo>
                  <a:lnTo>
                    <a:pt x="3717892" y="1921896"/>
                  </a:lnTo>
                  <a:lnTo>
                    <a:pt x="3711077" y="1964159"/>
                  </a:lnTo>
                  <a:lnTo>
                    <a:pt x="3692098" y="2000861"/>
                  </a:lnTo>
                  <a:lnTo>
                    <a:pt x="3663158" y="2029802"/>
                  </a:lnTo>
                  <a:lnTo>
                    <a:pt x="3626455" y="2048780"/>
                  </a:lnTo>
                  <a:lnTo>
                    <a:pt x="3584192" y="20555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43839" y="1189272"/>
              <a:ext cx="3717925" cy="2056130"/>
            </a:xfrm>
            <a:custGeom>
              <a:avLst/>
              <a:gdLst/>
              <a:ahLst/>
              <a:cxnLst/>
              <a:rect l="l" t="t" r="r" b="b"/>
              <a:pathLst>
                <a:path w="3717925" h="2056130">
                  <a:moveTo>
                    <a:pt x="0" y="133694"/>
                  </a:moveTo>
                  <a:lnTo>
                    <a:pt x="6815" y="91436"/>
                  </a:lnTo>
                  <a:lnTo>
                    <a:pt x="25793" y="54736"/>
                  </a:lnTo>
                  <a:lnTo>
                    <a:pt x="54734" y="25795"/>
                  </a:lnTo>
                  <a:lnTo>
                    <a:pt x="91436" y="6815"/>
                  </a:lnTo>
                  <a:lnTo>
                    <a:pt x="133699" y="0"/>
                  </a:lnTo>
                  <a:lnTo>
                    <a:pt x="3584192" y="0"/>
                  </a:lnTo>
                  <a:lnTo>
                    <a:pt x="3635358" y="10176"/>
                  </a:lnTo>
                  <a:lnTo>
                    <a:pt x="3678742" y="39157"/>
                  </a:lnTo>
                  <a:lnTo>
                    <a:pt x="3707720" y="82532"/>
                  </a:lnTo>
                  <a:lnTo>
                    <a:pt x="3717892" y="133694"/>
                  </a:lnTo>
                  <a:lnTo>
                    <a:pt x="3717892" y="1921896"/>
                  </a:lnTo>
                  <a:lnTo>
                    <a:pt x="3711077" y="1964159"/>
                  </a:lnTo>
                  <a:lnTo>
                    <a:pt x="3692098" y="2000861"/>
                  </a:lnTo>
                  <a:lnTo>
                    <a:pt x="3663158" y="2029802"/>
                  </a:lnTo>
                  <a:lnTo>
                    <a:pt x="3626455" y="2048780"/>
                  </a:lnTo>
                  <a:lnTo>
                    <a:pt x="3584192" y="2055595"/>
                  </a:lnTo>
                  <a:lnTo>
                    <a:pt x="133699" y="2055595"/>
                  </a:lnTo>
                  <a:lnTo>
                    <a:pt x="91436" y="2048780"/>
                  </a:lnTo>
                  <a:lnTo>
                    <a:pt x="54734" y="2029802"/>
                  </a:lnTo>
                  <a:lnTo>
                    <a:pt x="25793" y="2000861"/>
                  </a:lnTo>
                  <a:lnTo>
                    <a:pt x="6815" y="1964159"/>
                  </a:lnTo>
                  <a:lnTo>
                    <a:pt x="0" y="1921896"/>
                  </a:lnTo>
                  <a:lnTo>
                    <a:pt x="0" y="13369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01010" y="1334335"/>
            <a:ext cx="2712085" cy="176085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3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"description"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"line_ids"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626110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932815">
              <a:lnSpc>
                <a:spcPct val="100000"/>
              </a:lnSpc>
              <a:spcBef>
                <a:spcPts val="2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"field_1"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932815">
              <a:lnSpc>
                <a:spcPct val="100000"/>
              </a:lnSpc>
              <a:spcBef>
                <a:spcPts val="195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"field_3"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626110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8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19049" y="914518"/>
            <a:ext cx="5608955" cy="4248150"/>
            <a:chOff x="-19049" y="914518"/>
            <a:chExt cx="5608955" cy="4248150"/>
          </a:xfrm>
        </p:grpSpPr>
        <p:sp>
          <p:nvSpPr>
            <p:cNvPr id="13" name="object 13"/>
            <p:cNvSpPr/>
            <p:nvPr/>
          </p:nvSpPr>
          <p:spPr>
            <a:xfrm>
              <a:off x="4156341" y="1884376"/>
              <a:ext cx="1337945" cy="137795"/>
            </a:xfrm>
            <a:custGeom>
              <a:avLst/>
              <a:gdLst/>
              <a:ahLst/>
              <a:cxnLst/>
              <a:rect l="l" t="t" r="r" b="b"/>
              <a:pathLst>
                <a:path w="1337945" h="137794">
                  <a:moveTo>
                    <a:pt x="0" y="137419"/>
                  </a:moveTo>
                  <a:lnTo>
                    <a:pt x="1337697" y="0"/>
                  </a:lnTo>
                </a:path>
              </a:pathLst>
            </a:custGeom>
            <a:ln w="19049">
              <a:solidFill>
                <a:srgbClr val="93548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1289" y="1843551"/>
              <a:ext cx="108274" cy="816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3143" y="914518"/>
              <a:ext cx="377533" cy="37752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82245" y="-5715"/>
            <a:ext cx="640207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/>
              <a:t>Inline</a:t>
            </a:r>
            <a:r>
              <a:rPr sz="4400" spc="-135" dirty="0"/>
              <a:t> </a:t>
            </a:r>
            <a:r>
              <a:rPr sz="4400" spc="-330" dirty="0"/>
              <a:t>view</a:t>
            </a:r>
            <a:r>
              <a:rPr sz="4400" spc="40" dirty="0"/>
              <a:t> </a:t>
            </a:r>
            <a:r>
              <a:rPr sz="4400" spc="-165" dirty="0"/>
              <a:t>deﬁnition</a:t>
            </a:r>
            <a:endParaRPr sz="4400" spc="-165" dirty="0"/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82168" y="138269"/>
            <a:ext cx="283924" cy="28393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0424" y="585213"/>
            <a:ext cx="662398" cy="365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4173" y="959158"/>
            <a:ext cx="175513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800" spc="-2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odoo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8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fields,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spc="-10" dirty="0">
                <a:latin typeface="IBM 3270"/>
                <a:cs typeface="IBM 3270"/>
              </a:rPr>
              <a:t>models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173" y="1221286"/>
            <a:ext cx="1755139" cy="4464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8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800" spc="-10" dirty="0"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5585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_name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800">
              <a:latin typeface="IBM 3270"/>
              <a:cs typeface="IBM 3270"/>
            </a:endParaRPr>
          </a:p>
          <a:p>
            <a:pPr marL="235585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_description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800" spc="-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7287" y="1782117"/>
            <a:ext cx="3206750" cy="3060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latin typeface="IBM 3270"/>
                <a:cs typeface="IBM 3270"/>
              </a:rPr>
              <a:t>description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spc="-10" dirty="0">
                <a:latin typeface="IBM 3270"/>
                <a:cs typeface="IBM 3270"/>
              </a:rPr>
              <a:t>fields.Char()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800" b="1" spc="65" dirty="0">
                <a:latin typeface="Trebuchet MS" panose="020B0703020202090204"/>
                <a:cs typeface="Trebuchet MS" panose="020B0703020202090204"/>
              </a:rPr>
              <a:t>line_ids</a:t>
            </a:r>
            <a:r>
              <a:rPr sz="800" b="1" spc="22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40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800" b="1" spc="21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40" dirty="0">
                <a:latin typeface="Trebuchet MS" panose="020B0703020202090204"/>
                <a:cs typeface="Trebuchet MS" panose="020B0703020202090204"/>
              </a:rPr>
              <a:t>fields.One2many(</a:t>
            </a:r>
            <a:r>
              <a:rPr sz="800" b="1" spc="4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"test.model.line"</a:t>
            </a:r>
            <a:r>
              <a:rPr sz="800" b="1" spc="40" dirty="0">
                <a:latin typeface="Trebuchet MS" panose="020B0703020202090204"/>
                <a:cs typeface="Trebuchet MS" panose="020B0703020202090204"/>
              </a:rPr>
              <a:t>,</a:t>
            </a:r>
            <a:r>
              <a:rPr sz="800" b="1" spc="22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"model_id"</a:t>
            </a:r>
            <a:r>
              <a:rPr sz="800" b="1" spc="-10" dirty="0">
                <a:latin typeface="Trebuchet MS" panose="020B0703020202090204"/>
                <a:cs typeface="Trebuchet MS" panose="020B0703020202090204"/>
              </a:rPr>
              <a:t>)</a:t>
            </a:r>
            <a:endParaRPr sz="8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173" y="2342948"/>
            <a:ext cx="2034539" cy="4464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102870" algn="ctr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800" spc="-2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5B2699"/>
                </a:solidFill>
                <a:latin typeface="IBM 3270"/>
                <a:cs typeface="IBM 3270"/>
              </a:rPr>
              <a:t>TestModelLine(models.Model)</a:t>
            </a:r>
            <a:r>
              <a:rPr sz="800" spc="-10" dirty="0"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R="159385" algn="ctr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_name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"test.model.line"</a:t>
            </a:r>
            <a:endParaRPr sz="800">
              <a:latin typeface="IBM 3270"/>
              <a:cs typeface="IBM 3270"/>
            </a:endParaRPr>
          </a:p>
          <a:p>
            <a:pPr marL="222885" algn="ctr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_description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800" spc="-2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3FA070"/>
                </a:solidFill>
                <a:latin typeface="IBM 3270"/>
                <a:cs typeface="IBM 3270"/>
              </a:rPr>
              <a:t>Model</a:t>
            </a:r>
            <a:r>
              <a:rPr sz="800" spc="-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Line"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7287" y="2903779"/>
            <a:ext cx="2258060" cy="5765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latin typeface="IBM 3270"/>
                <a:cs typeface="IBM 3270"/>
              </a:rPr>
              <a:t>model_id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0" dirty="0">
                <a:latin typeface="IBM 3270"/>
                <a:cs typeface="IBM 3270"/>
              </a:rPr>
              <a:t> fields.Many2one(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r>
              <a:rPr sz="800" spc="-10" dirty="0"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 marR="954405" algn="just">
              <a:lnSpc>
                <a:spcPct val="115000"/>
              </a:lnSpc>
            </a:pPr>
            <a:r>
              <a:rPr sz="800" b="1" spc="55" dirty="0">
                <a:latin typeface="Trebuchet MS" panose="020B0703020202090204"/>
                <a:cs typeface="Trebuchet MS" panose="020B0703020202090204"/>
              </a:rPr>
              <a:t>field_1</a:t>
            </a:r>
            <a:r>
              <a:rPr sz="800" b="1" spc="17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800" b="1" spc="17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60" dirty="0">
                <a:latin typeface="Trebuchet MS" panose="020B0703020202090204"/>
                <a:cs typeface="Trebuchet MS" panose="020B0703020202090204"/>
              </a:rPr>
              <a:t>fields.Char() </a:t>
            </a:r>
            <a:endParaRPr sz="800" b="1" spc="60" dirty="0">
              <a:latin typeface="Trebuchet MS" panose="020B0703020202090204"/>
              <a:cs typeface="Trebuchet MS" panose="020B0703020202090204"/>
            </a:endParaRPr>
          </a:p>
          <a:p>
            <a:pPr marL="12700" marR="954405" algn="just">
              <a:lnSpc>
                <a:spcPct val="115000"/>
              </a:lnSpc>
            </a:pPr>
            <a:r>
              <a:rPr sz="800" dirty="0">
                <a:latin typeface="IBM 3270"/>
                <a:cs typeface="IBM 3270"/>
              </a:rPr>
              <a:t>field_2</a:t>
            </a:r>
            <a:r>
              <a:rPr sz="800" spc="-1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0" dirty="0">
                <a:latin typeface="IBM 3270"/>
                <a:cs typeface="IBM 3270"/>
              </a:rPr>
              <a:t> fields.Char() </a:t>
            </a:r>
            <a:endParaRPr sz="800" spc="-10" dirty="0">
              <a:latin typeface="IBM 3270"/>
              <a:cs typeface="IBM 3270"/>
            </a:endParaRPr>
          </a:p>
          <a:p>
            <a:pPr marL="12700" marR="954405" algn="just">
              <a:lnSpc>
                <a:spcPct val="115000"/>
              </a:lnSpc>
            </a:pPr>
            <a:r>
              <a:rPr sz="800" b="1" spc="55" dirty="0">
                <a:latin typeface="Trebuchet MS" panose="020B0703020202090204"/>
                <a:cs typeface="Trebuchet MS" panose="020B0703020202090204"/>
              </a:rPr>
              <a:t>field_3</a:t>
            </a:r>
            <a:r>
              <a:rPr sz="800" b="1" spc="17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800" b="1" spc="17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60" dirty="0">
                <a:latin typeface="Trebuchet MS" panose="020B0703020202090204"/>
                <a:cs typeface="Trebuchet MS" panose="020B0703020202090204"/>
              </a:rPr>
              <a:t>fields.Char()</a:t>
            </a:r>
            <a:endParaRPr sz="8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67640" y="1132122"/>
            <a:ext cx="3870325" cy="2208530"/>
            <a:chOff x="4867640" y="1132122"/>
            <a:chExt cx="3870325" cy="220853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67640" y="1132122"/>
              <a:ext cx="3870292" cy="22079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43839" y="1189272"/>
              <a:ext cx="3717925" cy="2056130"/>
            </a:xfrm>
            <a:custGeom>
              <a:avLst/>
              <a:gdLst/>
              <a:ahLst/>
              <a:cxnLst/>
              <a:rect l="l" t="t" r="r" b="b"/>
              <a:pathLst>
                <a:path w="3717925" h="2056130">
                  <a:moveTo>
                    <a:pt x="3584192" y="2055595"/>
                  </a:moveTo>
                  <a:lnTo>
                    <a:pt x="133699" y="2055595"/>
                  </a:lnTo>
                  <a:lnTo>
                    <a:pt x="91436" y="2048780"/>
                  </a:lnTo>
                  <a:lnTo>
                    <a:pt x="54734" y="2029802"/>
                  </a:lnTo>
                  <a:lnTo>
                    <a:pt x="25793" y="2000861"/>
                  </a:lnTo>
                  <a:lnTo>
                    <a:pt x="6815" y="1964159"/>
                  </a:lnTo>
                  <a:lnTo>
                    <a:pt x="0" y="1921896"/>
                  </a:lnTo>
                  <a:lnTo>
                    <a:pt x="0" y="133694"/>
                  </a:lnTo>
                  <a:lnTo>
                    <a:pt x="6815" y="91436"/>
                  </a:lnTo>
                  <a:lnTo>
                    <a:pt x="25793" y="54736"/>
                  </a:lnTo>
                  <a:lnTo>
                    <a:pt x="54734" y="25795"/>
                  </a:lnTo>
                  <a:lnTo>
                    <a:pt x="91436" y="6815"/>
                  </a:lnTo>
                  <a:lnTo>
                    <a:pt x="133699" y="0"/>
                  </a:lnTo>
                  <a:lnTo>
                    <a:pt x="3584192" y="0"/>
                  </a:lnTo>
                  <a:lnTo>
                    <a:pt x="3635358" y="10176"/>
                  </a:lnTo>
                  <a:lnTo>
                    <a:pt x="3678742" y="39157"/>
                  </a:lnTo>
                  <a:lnTo>
                    <a:pt x="3707720" y="82532"/>
                  </a:lnTo>
                  <a:lnTo>
                    <a:pt x="3717892" y="133694"/>
                  </a:lnTo>
                  <a:lnTo>
                    <a:pt x="3717892" y="1921896"/>
                  </a:lnTo>
                  <a:lnTo>
                    <a:pt x="3711077" y="1964159"/>
                  </a:lnTo>
                  <a:lnTo>
                    <a:pt x="3692098" y="2000861"/>
                  </a:lnTo>
                  <a:lnTo>
                    <a:pt x="3663158" y="2029802"/>
                  </a:lnTo>
                  <a:lnTo>
                    <a:pt x="3626455" y="2048780"/>
                  </a:lnTo>
                  <a:lnTo>
                    <a:pt x="3584192" y="20555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43839" y="1189272"/>
              <a:ext cx="3717925" cy="2056130"/>
            </a:xfrm>
            <a:custGeom>
              <a:avLst/>
              <a:gdLst/>
              <a:ahLst/>
              <a:cxnLst/>
              <a:rect l="l" t="t" r="r" b="b"/>
              <a:pathLst>
                <a:path w="3717925" h="2056130">
                  <a:moveTo>
                    <a:pt x="0" y="133694"/>
                  </a:moveTo>
                  <a:lnTo>
                    <a:pt x="6815" y="91436"/>
                  </a:lnTo>
                  <a:lnTo>
                    <a:pt x="25793" y="54736"/>
                  </a:lnTo>
                  <a:lnTo>
                    <a:pt x="54734" y="25795"/>
                  </a:lnTo>
                  <a:lnTo>
                    <a:pt x="91436" y="6815"/>
                  </a:lnTo>
                  <a:lnTo>
                    <a:pt x="133699" y="0"/>
                  </a:lnTo>
                  <a:lnTo>
                    <a:pt x="3584192" y="0"/>
                  </a:lnTo>
                  <a:lnTo>
                    <a:pt x="3635358" y="10176"/>
                  </a:lnTo>
                  <a:lnTo>
                    <a:pt x="3678742" y="39157"/>
                  </a:lnTo>
                  <a:lnTo>
                    <a:pt x="3707720" y="82532"/>
                  </a:lnTo>
                  <a:lnTo>
                    <a:pt x="3717892" y="133694"/>
                  </a:lnTo>
                  <a:lnTo>
                    <a:pt x="3717892" y="1921896"/>
                  </a:lnTo>
                  <a:lnTo>
                    <a:pt x="3711077" y="1964159"/>
                  </a:lnTo>
                  <a:lnTo>
                    <a:pt x="3692098" y="2000861"/>
                  </a:lnTo>
                  <a:lnTo>
                    <a:pt x="3663158" y="2029802"/>
                  </a:lnTo>
                  <a:lnTo>
                    <a:pt x="3626455" y="2048780"/>
                  </a:lnTo>
                  <a:lnTo>
                    <a:pt x="3584192" y="2055595"/>
                  </a:lnTo>
                  <a:lnTo>
                    <a:pt x="133699" y="2055595"/>
                  </a:lnTo>
                  <a:lnTo>
                    <a:pt x="91436" y="2048780"/>
                  </a:lnTo>
                  <a:lnTo>
                    <a:pt x="54734" y="2029802"/>
                  </a:lnTo>
                  <a:lnTo>
                    <a:pt x="25793" y="2000861"/>
                  </a:lnTo>
                  <a:lnTo>
                    <a:pt x="6815" y="1964159"/>
                  </a:lnTo>
                  <a:lnTo>
                    <a:pt x="0" y="1921896"/>
                  </a:lnTo>
                  <a:lnTo>
                    <a:pt x="0" y="13369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01010" y="1334335"/>
            <a:ext cx="2712085" cy="176085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3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"description"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"line_ids"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626110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932815">
              <a:lnSpc>
                <a:spcPct val="100000"/>
              </a:lnSpc>
              <a:spcBef>
                <a:spcPts val="2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"field_1"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932815">
              <a:lnSpc>
                <a:spcPct val="100000"/>
              </a:lnSpc>
              <a:spcBef>
                <a:spcPts val="195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"field_3"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626110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8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19049" y="914518"/>
            <a:ext cx="6189345" cy="4248150"/>
            <a:chOff x="-19049" y="914518"/>
            <a:chExt cx="6189345" cy="4248150"/>
          </a:xfrm>
        </p:grpSpPr>
        <p:sp>
          <p:nvSpPr>
            <p:cNvPr id="13" name="object 13"/>
            <p:cNvSpPr/>
            <p:nvPr/>
          </p:nvSpPr>
          <p:spPr>
            <a:xfrm>
              <a:off x="2234420" y="2271505"/>
              <a:ext cx="3842385" cy="869950"/>
            </a:xfrm>
            <a:custGeom>
              <a:avLst/>
              <a:gdLst/>
              <a:ahLst/>
              <a:cxnLst/>
              <a:rect l="l" t="t" r="r" b="b"/>
              <a:pathLst>
                <a:path w="3842385" h="869950">
                  <a:moveTo>
                    <a:pt x="0" y="869663"/>
                  </a:moveTo>
                  <a:lnTo>
                    <a:pt x="3841917" y="0"/>
                  </a:lnTo>
                </a:path>
              </a:pathLst>
            </a:custGeom>
            <a:ln w="19049">
              <a:solidFill>
                <a:srgbClr val="93548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862" y="2231290"/>
              <a:ext cx="110324" cy="804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44320" y="2490217"/>
              <a:ext cx="3813175" cy="946150"/>
            </a:xfrm>
            <a:custGeom>
              <a:avLst/>
              <a:gdLst/>
              <a:ahLst/>
              <a:cxnLst/>
              <a:rect l="l" t="t" r="r" b="b"/>
              <a:pathLst>
                <a:path w="3813175" h="946150">
                  <a:moveTo>
                    <a:pt x="0" y="945975"/>
                  </a:moveTo>
                  <a:lnTo>
                    <a:pt x="3813067" y="0"/>
                  </a:lnTo>
                </a:path>
              </a:pathLst>
            </a:custGeom>
            <a:ln w="19049">
              <a:solidFill>
                <a:srgbClr val="93548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0262" y="2450152"/>
              <a:ext cx="110549" cy="801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3143" y="914518"/>
              <a:ext cx="377533" cy="377529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82245" y="-5715"/>
            <a:ext cx="673608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/>
              <a:t>Inline</a:t>
            </a:r>
            <a:r>
              <a:rPr sz="4400" spc="-135" dirty="0"/>
              <a:t> </a:t>
            </a:r>
            <a:r>
              <a:rPr sz="4400" spc="-330" dirty="0"/>
              <a:t>view</a:t>
            </a:r>
            <a:r>
              <a:rPr sz="4400" spc="40" dirty="0"/>
              <a:t> </a:t>
            </a:r>
            <a:r>
              <a:rPr sz="4400" spc="-165" dirty="0"/>
              <a:t>deﬁnition</a:t>
            </a:r>
            <a:endParaRPr sz="4400" spc="-165" dirty="0"/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29768" y="214469"/>
            <a:ext cx="283924" cy="2839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0424" y="585213"/>
            <a:ext cx="662398" cy="365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4173" y="959158"/>
            <a:ext cx="175513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800" spc="-2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odoo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8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fields,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spc="-10" dirty="0">
                <a:latin typeface="IBM 3270"/>
                <a:cs typeface="IBM 3270"/>
              </a:rPr>
              <a:t>models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173" y="1221286"/>
            <a:ext cx="1755139" cy="4464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8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800" spc="-10" dirty="0"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5585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_name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800">
              <a:latin typeface="IBM 3270"/>
              <a:cs typeface="IBM 3270"/>
            </a:endParaRPr>
          </a:p>
          <a:p>
            <a:pPr marL="235585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_description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800" spc="-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7287" y="1782117"/>
            <a:ext cx="3206750" cy="3060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latin typeface="IBM 3270"/>
                <a:cs typeface="IBM 3270"/>
              </a:rPr>
              <a:t>description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spc="-10" dirty="0">
                <a:latin typeface="IBM 3270"/>
                <a:cs typeface="IBM 3270"/>
              </a:rPr>
              <a:t>fields.Char()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800" b="1" spc="65" dirty="0">
                <a:latin typeface="Trebuchet MS" panose="020B0703020202090204"/>
                <a:cs typeface="Trebuchet MS" panose="020B0703020202090204"/>
              </a:rPr>
              <a:t>line_ids</a:t>
            </a:r>
            <a:r>
              <a:rPr sz="800" b="1" spc="22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40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800" b="1" spc="21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40" dirty="0">
                <a:latin typeface="Trebuchet MS" panose="020B0703020202090204"/>
                <a:cs typeface="Trebuchet MS" panose="020B0703020202090204"/>
              </a:rPr>
              <a:t>fields.One2many(</a:t>
            </a:r>
            <a:r>
              <a:rPr sz="800" b="1" spc="4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"test.model.line"</a:t>
            </a:r>
            <a:r>
              <a:rPr sz="800" b="1" spc="40" dirty="0">
                <a:latin typeface="Trebuchet MS" panose="020B0703020202090204"/>
                <a:cs typeface="Trebuchet MS" panose="020B0703020202090204"/>
              </a:rPr>
              <a:t>,</a:t>
            </a:r>
            <a:r>
              <a:rPr sz="800" b="1" spc="22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"model_id"</a:t>
            </a:r>
            <a:r>
              <a:rPr sz="800" b="1" spc="-10" dirty="0">
                <a:latin typeface="Trebuchet MS" panose="020B0703020202090204"/>
                <a:cs typeface="Trebuchet MS" panose="020B0703020202090204"/>
              </a:rPr>
              <a:t>)</a:t>
            </a:r>
            <a:endParaRPr sz="8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173" y="2342948"/>
            <a:ext cx="2034539" cy="4464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102870" algn="ctr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800" spc="-2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5B2699"/>
                </a:solidFill>
                <a:latin typeface="IBM 3270"/>
                <a:cs typeface="IBM 3270"/>
              </a:rPr>
              <a:t>TestModelLine(models.Model)</a:t>
            </a:r>
            <a:r>
              <a:rPr sz="800" spc="-10" dirty="0"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R="159385" algn="ctr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_name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5" dirty="0"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"test.model.line"</a:t>
            </a:r>
            <a:endParaRPr sz="800">
              <a:latin typeface="IBM 3270"/>
              <a:cs typeface="IBM 3270"/>
            </a:endParaRPr>
          </a:p>
          <a:p>
            <a:pPr marL="222885" algn="ctr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_description</a:t>
            </a:r>
            <a:r>
              <a:rPr sz="800" spc="-2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800" spc="-2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3FA070"/>
                </a:solidFill>
                <a:latin typeface="IBM 3270"/>
                <a:cs typeface="IBM 3270"/>
              </a:rPr>
              <a:t>Model</a:t>
            </a:r>
            <a:r>
              <a:rPr sz="800" spc="-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Line"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7287" y="2903779"/>
            <a:ext cx="2258060" cy="4464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latin typeface="IBM 3270"/>
                <a:cs typeface="IBM 3270"/>
              </a:rPr>
              <a:t>model_id</a:t>
            </a:r>
            <a:r>
              <a:rPr sz="800" spc="-15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0" dirty="0">
                <a:latin typeface="IBM 3270"/>
                <a:cs typeface="IBM 3270"/>
              </a:rPr>
              <a:t> fields.Many2one(</a:t>
            </a:r>
            <a:r>
              <a:rPr sz="8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r>
              <a:rPr sz="800" spc="-10" dirty="0"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800" b="1" spc="55" dirty="0">
                <a:latin typeface="Trebuchet MS" panose="020B0703020202090204"/>
                <a:cs typeface="Trebuchet MS" panose="020B0703020202090204"/>
              </a:rPr>
              <a:t>field_1</a:t>
            </a:r>
            <a:r>
              <a:rPr sz="800" b="1" spc="17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800" b="1" spc="17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60" dirty="0">
                <a:latin typeface="Trebuchet MS" panose="020B0703020202090204"/>
                <a:cs typeface="Trebuchet MS" panose="020B0703020202090204"/>
              </a:rPr>
              <a:t>fields.Char()</a:t>
            </a:r>
            <a:endParaRPr sz="8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800" dirty="0">
                <a:latin typeface="IBM 3270"/>
                <a:cs typeface="IBM 3270"/>
              </a:rPr>
              <a:t>field_2</a:t>
            </a:r>
            <a:r>
              <a:rPr sz="800" spc="-10" dirty="0">
                <a:latin typeface="IBM 3270"/>
                <a:cs typeface="IBM 3270"/>
              </a:rPr>
              <a:t> </a:t>
            </a:r>
            <a:r>
              <a:rPr sz="800" dirty="0">
                <a:latin typeface="IBM 3270"/>
                <a:cs typeface="IBM 3270"/>
              </a:rPr>
              <a:t>=</a:t>
            </a:r>
            <a:r>
              <a:rPr sz="800" spc="-10" dirty="0">
                <a:latin typeface="IBM 3270"/>
                <a:cs typeface="IBM 3270"/>
              </a:rPr>
              <a:t> fields.Char()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7395" y="3342689"/>
            <a:ext cx="13087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55" dirty="0">
                <a:latin typeface="Trebuchet MS" panose="020B0703020202090204"/>
                <a:cs typeface="Trebuchet MS" panose="020B0703020202090204"/>
              </a:rPr>
              <a:t>field_3</a:t>
            </a:r>
            <a:r>
              <a:rPr sz="800" b="1" spc="17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800" b="1" spc="17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800" b="1" spc="60" dirty="0">
                <a:latin typeface="Trebuchet MS" panose="020B0703020202090204"/>
                <a:cs typeface="Trebuchet MS" panose="020B0703020202090204"/>
              </a:rPr>
              <a:t>fields.Char()</a:t>
            </a:r>
            <a:endParaRPr sz="8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67640" y="1132122"/>
            <a:ext cx="3870325" cy="2208530"/>
            <a:chOff x="4867640" y="1132122"/>
            <a:chExt cx="3870325" cy="2208530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67640" y="1132122"/>
              <a:ext cx="3870292" cy="2207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43839" y="1189272"/>
              <a:ext cx="3717925" cy="2056130"/>
            </a:xfrm>
            <a:custGeom>
              <a:avLst/>
              <a:gdLst/>
              <a:ahLst/>
              <a:cxnLst/>
              <a:rect l="l" t="t" r="r" b="b"/>
              <a:pathLst>
                <a:path w="3717925" h="2056130">
                  <a:moveTo>
                    <a:pt x="3584192" y="2055595"/>
                  </a:moveTo>
                  <a:lnTo>
                    <a:pt x="133699" y="2055595"/>
                  </a:lnTo>
                  <a:lnTo>
                    <a:pt x="91436" y="2048780"/>
                  </a:lnTo>
                  <a:lnTo>
                    <a:pt x="54734" y="2029802"/>
                  </a:lnTo>
                  <a:lnTo>
                    <a:pt x="25793" y="2000861"/>
                  </a:lnTo>
                  <a:lnTo>
                    <a:pt x="6815" y="1964159"/>
                  </a:lnTo>
                  <a:lnTo>
                    <a:pt x="0" y="1921896"/>
                  </a:lnTo>
                  <a:lnTo>
                    <a:pt x="0" y="133694"/>
                  </a:lnTo>
                  <a:lnTo>
                    <a:pt x="6815" y="91436"/>
                  </a:lnTo>
                  <a:lnTo>
                    <a:pt x="25793" y="54736"/>
                  </a:lnTo>
                  <a:lnTo>
                    <a:pt x="54734" y="25795"/>
                  </a:lnTo>
                  <a:lnTo>
                    <a:pt x="91436" y="6815"/>
                  </a:lnTo>
                  <a:lnTo>
                    <a:pt x="133699" y="0"/>
                  </a:lnTo>
                  <a:lnTo>
                    <a:pt x="3584192" y="0"/>
                  </a:lnTo>
                  <a:lnTo>
                    <a:pt x="3635358" y="10176"/>
                  </a:lnTo>
                  <a:lnTo>
                    <a:pt x="3678742" y="39157"/>
                  </a:lnTo>
                  <a:lnTo>
                    <a:pt x="3707720" y="82532"/>
                  </a:lnTo>
                  <a:lnTo>
                    <a:pt x="3717892" y="133694"/>
                  </a:lnTo>
                  <a:lnTo>
                    <a:pt x="3717892" y="1921896"/>
                  </a:lnTo>
                  <a:lnTo>
                    <a:pt x="3711077" y="1964159"/>
                  </a:lnTo>
                  <a:lnTo>
                    <a:pt x="3692098" y="2000861"/>
                  </a:lnTo>
                  <a:lnTo>
                    <a:pt x="3663158" y="2029802"/>
                  </a:lnTo>
                  <a:lnTo>
                    <a:pt x="3626455" y="2048780"/>
                  </a:lnTo>
                  <a:lnTo>
                    <a:pt x="3584192" y="20555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43839" y="1189272"/>
              <a:ext cx="3717925" cy="2056130"/>
            </a:xfrm>
            <a:custGeom>
              <a:avLst/>
              <a:gdLst/>
              <a:ahLst/>
              <a:cxnLst/>
              <a:rect l="l" t="t" r="r" b="b"/>
              <a:pathLst>
                <a:path w="3717925" h="2056130">
                  <a:moveTo>
                    <a:pt x="0" y="133694"/>
                  </a:moveTo>
                  <a:lnTo>
                    <a:pt x="6815" y="91436"/>
                  </a:lnTo>
                  <a:lnTo>
                    <a:pt x="25793" y="54736"/>
                  </a:lnTo>
                  <a:lnTo>
                    <a:pt x="54734" y="25795"/>
                  </a:lnTo>
                  <a:lnTo>
                    <a:pt x="91436" y="6815"/>
                  </a:lnTo>
                  <a:lnTo>
                    <a:pt x="133699" y="0"/>
                  </a:lnTo>
                  <a:lnTo>
                    <a:pt x="3584192" y="0"/>
                  </a:lnTo>
                  <a:lnTo>
                    <a:pt x="3635358" y="10176"/>
                  </a:lnTo>
                  <a:lnTo>
                    <a:pt x="3678742" y="39157"/>
                  </a:lnTo>
                  <a:lnTo>
                    <a:pt x="3707720" y="82532"/>
                  </a:lnTo>
                  <a:lnTo>
                    <a:pt x="3717892" y="133694"/>
                  </a:lnTo>
                  <a:lnTo>
                    <a:pt x="3717892" y="1921896"/>
                  </a:lnTo>
                  <a:lnTo>
                    <a:pt x="3711077" y="1964159"/>
                  </a:lnTo>
                  <a:lnTo>
                    <a:pt x="3692098" y="2000861"/>
                  </a:lnTo>
                  <a:lnTo>
                    <a:pt x="3663158" y="2029802"/>
                  </a:lnTo>
                  <a:lnTo>
                    <a:pt x="3626455" y="2048780"/>
                  </a:lnTo>
                  <a:lnTo>
                    <a:pt x="3584192" y="2055595"/>
                  </a:lnTo>
                  <a:lnTo>
                    <a:pt x="133699" y="2055595"/>
                  </a:lnTo>
                  <a:lnTo>
                    <a:pt x="91436" y="2048780"/>
                  </a:lnTo>
                  <a:lnTo>
                    <a:pt x="54734" y="2029802"/>
                  </a:lnTo>
                  <a:lnTo>
                    <a:pt x="25793" y="2000861"/>
                  </a:lnTo>
                  <a:lnTo>
                    <a:pt x="6815" y="1964159"/>
                  </a:lnTo>
                  <a:lnTo>
                    <a:pt x="0" y="1921896"/>
                  </a:lnTo>
                  <a:lnTo>
                    <a:pt x="0" y="13369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301010" y="1334335"/>
            <a:ext cx="2712085" cy="176085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3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"description"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"line_ids"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626110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932815">
              <a:lnSpc>
                <a:spcPct val="100000"/>
              </a:lnSpc>
              <a:spcBef>
                <a:spcPts val="2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"field_1"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932815">
              <a:lnSpc>
                <a:spcPct val="100000"/>
              </a:lnSpc>
              <a:spcBef>
                <a:spcPts val="195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"field_3"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626110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tree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8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-19049" y="914518"/>
            <a:ext cx="6189345" cy="4248150"/>
            <a:chOff x="-19049" y="914518"/>
            <a:chExt cx="6189345" cy="4248150"/>
          </a:xfrm>
        </p:grpSpPr>
        <p:sp>
          <p:nvSpPr>
            <p:cNvPr id="14" name="object 14"/>
            <p:cNvSpPr/>
            <p:nvPr/>
          </p:nvSpPr>
          <p:spPr>
            <a:xfrm>
              <a:off x="2234420" y="2271505"/>
              <a:ext cx="3842385" cy="869950"/>
            </a:xfrm>
            <a:custGeom>
              <a:avLst/>
              <a:gdLst/>
              <a:ahLst/>
              <a:cxnLst/>
              <a:rect l="l" t="t" r="r" b="b"/>
              <a:pathLst>
                <a:path w="3842385" h="869950">
                  <a:moveTo>
                    <a:pt x="0" y="869663"/>
                  </a:moveTo>
                  <a:lnTo>
                    <a:pt x="3841917" y="0"/>
                  </a:lnTo>
                </a:path>
              </a:pathLst>
            </a:custGeom>
            <a:ln w="19049">
              <a:solidFill>
                <a:srgbClr val="93548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862" y="2231290"/>
              <a:ext cx="110324" cy="8042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44320" y="2490217"/>
              <a:ext cx="3813175" cy="946150"/>
            </a:xfrm>
            <a:custGeom>
              <a:avLst/>
              <a:gdLst/>
              <a:ahLst/>
              <a:cxnLst/>
              <a:rect l="l" t="t" r="r" b="b"/>
              <a:pathLst>
                <a:path w="3813175" h="946150">
                  <a:moveTo>
                    <a:pt x="0" y="945975"/>
                  </a:moveTo>
                  <a:lnTo>
                    <a:pt x="3813067" y="0"/>
                  </a:lnTo>
                </a:path>
              </a:pathLst>
            </a:custGeom>
            <a:ln w="19049">
              <a:solidFill>
                <a:srgbClr val="93548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0262" y="2450152"/>
              <a:ext cx="110549" cy="801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28073" y="3288693"/>
              <a:ext cx="1445895" cy="10160"/>
            </a:xfrm>
            <a:custGeom>
              <a:avLst/>
              <a:gdLst/>
              <a:ahLst/>
              <a:cxnLst/>
              <a:rect l="l" t="t" r="r" b="b"/>
              <a:pathLst>
                <a:path w="1445895" h="10160">
                  <a:moveTo>
                    <a:pt x="0" y="0"/>
                  </a:moveTo>
                  <a:lnTo>
                    <a:pt x="1445697" y="9899"/>
                  </a:lnTo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3143" y="914518"/>
              <a:ext cx="377533" cy="377529"/>
            </a:xfrm>
            <a:prstGeom prst="rect">
              <a:avLst/>
            </a:prstGeom>
          </p:spPr>
        </p:pic>
        <p:sp>
          <p:nvSpPr>
            <p:cNvPr id="24" name="object 24">
              <a:hlinkClick r:id="rId8"/>
            </p:cNvPr>
            <p:cNvSpPr/>
            <p:nvPr/>
          </p:nvSpPr>
          <p:spPr>
            <a:xfrm>
              <a:off x="3913042" y="4308141"/>
              <a:ext cx="1318260" cy="277495"/>
            </a:xfrm>
            <a:custGeom>
              <a:avLst/>
              <a:gdLst/>
              <a:ahLst/>
              <a:cxnLst/>
              <a:rect l="l" t="t" r="r" b="b"/>
              <a:pathLst>
                <a:path w="1318260" h="277495">
                  <a:moveTo>
                    <a:pt x="1179147" y="277499"/>
                  </a:moveTo>
                  <a:lnTo>
                    <a:pt x="138749" y="277499"/>
                  </a:lnTo>
                  <a:lnTo>
                    <a:pt x="94895" y="270425"/>
                  </a:lnTo>
                  <a:lnTo>
                    <a:pt x="56807" y="250727"/>
                  </a:lnTo>
                  <a:lnTo>
                    <a:pt x="26771" y="220691"/>
                  </a:lnTo>
                  <a:lnTo>
                    <a:pt x="7073" y="182603"/>
                  </a:lnTo>
                  <a:lnTo>
                    <a:pt x="0" y="138749"/>
                  </a:lnTo>
                  <a:lnTo>
                    <a:pt x="7073" y="94895"/>
                  </a:lnTo>
                  <a:lnTo>
                    <a:pt x="26771" y="56807"/>
                  </a:lnTo>
                  <a:lnTo>
                    <a:pt x="56807" y="26771"/>
                  </a:lnTo>
                  <a:lnTo>
                    <a:pt x="94895" y="7073"/>
                  </a:lnTo>
                  <a:lnTo>
                    <a:pt x="138749" y="0"/>
                  </a:lnTo>
                  <a:lnTo>
                    <a:pt x="1179147" y="0"/>
                  </a:lnTo>
                  <a:lnTo>
                    <a:pt x="1232247" y="10565"/>
                  </a:lnTo>
                  <a:lnTo>
                    <a:pt x="1277247" y="40649"/>
                  </a:lnTo>
                  <a:lnTo>
                    <a:pt x="1307331" y="85649"/>
                  </a:lnTo>
                  <a:lnTo>
                    <a:pt x="1317897" y="138749"/>
                  </a:lnTo>
                  <a:lnTo>
                    <a:pt x="1310823" y="182603"/>
                  </a:lnTo>
                  <a:lnTo>
                    <a:pt x="1291125" y="220691"/>
                  </a:lnTo>
                  <a:lnTo>
                    <a:pt x="1261089" y="250727"/>
                  </a:lnTo>
                  <a:lnTo>
                    <a:pt x="1223001" y="270425"/>
                  </a:lnTo>
                  <a:lnTo>
                    <a:pt x="1179147" y="277499"/>
                  </a:lnTo>
                  <a:close/>
                </a:path>
              </a:pathLst>
            </a:custGeom>
            <a:solidFill>
              <a:srgbClr val="017E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82245" y="-5715"/>
            <a:ext cx="548830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/>
              <a:t>Inline</a:t>
            </a:r>
            <a:r>
              <a:rPr sz="4400" spc="-135" dirty="0"/>
              <a:t> </a:t>
            </a:r>
            <a:r>
              <a:rPr sz="4400" spc="-330" dirty="0"/>
              <a:t>view</a:t>
            </a:r>
            <a:r>
              <a:rPr sz="4400" spc="40" dirty="0"/>
              <a:t> </a:t>
            </a:r>
            <a:r>
              <a:rPr sz="4400" spc="-165" dirty="0"/>
              <a:t>deﬁnition</a:t>
            </a:r>
            <a:endParaRPr sz="4400" spc="-165" dirty="0"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77368" y="214469"/>
            <a:ext cx="283924" cy="28393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0424" y="585213"/>
            <a:ext cx="662398" cy="3657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184696" y="4352914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8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8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8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7519" y="1682603"/>
            <a:ext cx="3439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114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invisible</a:t>
            </a:r>
            <a:r>
              <a:rPr sz="1050" b="1" spc="60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attribute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10" dirty="0">
                <a:solidFill>
                  <a:srgbClr val="333333"/>
                </a:solidFill>
                <a:latin typeface="Courier New" panose="02070409020205090404"/>
                <a:cs typeface="Courier New" panose="02070409020205090404"/>
              </a:rPr>
              <a:t>: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8699" y="2253721"/>
            <a:ext cx="542099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8620" indent="-375920">
              <a:lnSpc>
                <a:spcPts val="1580"/>
              </a:lnSpc>
              <a:buSzPct val="117000"/>
              <a:buAutoNum type="arabicParenR"/>
              <a:tabLst>
                <a:tab pos="38862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conditional</a:t>
            </a:r>
            <a:r>
              <a:rPr sz="1200" b="1" spc="-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display</a:t>
            </a:r>
            <a:r>
              <a:rPr sz="1200" b="1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header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buttons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(</a:t>
            </a:r>
            <a:r>
              <a:rPr sz="1100" i="1" spc="70" dirty="0">
                <a:solidFill>
                  <a:srgbClr val="171C1F"/>
                </a:solidFill>
                <a:latin typeface="Liberation Sans Narrow"/>
                <a:cs typeface="Liberation Sans Narrow"/>
              </a:rPr>
              <a:t>‘Sold’</a:t>
            </a:r>
            <a:r>
              <a:rPr sz="1100" i="1" spc="114" dirty="0">
                <a:solidFill>
                  <a:srgbClr val="171C1F"/>
                </a:solidFill>
                <a:latin typeface="Liberation Sans Narrow"/>
                <a:cs typeface="Liberation Sans Narrow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1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i="1" spc="65" dirty="0">
                <a:solidFill>
                  <a:srgbClr val="171C1F"/>
                </a:solidFill>
                <a:latin typeface="Liberation Sans Narrow"/>
                <a:cs typeface="Liberation Sans Narrow"/>
              </a:rPr>
              <a:t>‘Cancel’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).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88620">
              <a:lnSpc>
                <a:spcPct val="100000"/>
              </a:lnSpc>
              <a:spcBef>
                <a:spcPts val="860"/>
              </a:spcBef>
            </a:pPr>
            <a:r>
              <a:rPr sz="1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Both</a:t>
            </a:r>
            <a:r>
              <a:rPr sz="1100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buttons</a:t>
            </a:r>
            <a:r>
              <a:rPr sz="11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should</a:t>
            </a:r>
            <a:r>
              <a:rPr sz="1100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disappear</a:t>
            </a:r>
            <a:r>
              <a:rPr sz="11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once</a:t>
            </a:r>
            <a:r>
              <a:rPr sz="11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100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property</a:t>
            </a:r>
            <a:r>
              <a:rPr sz="11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1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either</a:t>
            </a:r>
            <a:r>
              <a:rPr sz="1100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sold</a:t>
            </a:r>
            <a:r>
              <a:rPr sz="11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1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cancelled.</a:t>
            </a:r>
            <a:endParaRPr sz="1100">
              <a:latin typeface="Arial" panose="020B0604020202090204"/>
              <a:cs typeface="Arial" panose="020B0604020202090204"/>
            </a:endParaRPr>
          </a:p>
          <a:p>
            <a:pPr marL="388620" marR="437515" indent="-376555">
              <a:lnSpc>
                <a:spcPct val="115000"/>
              </a:lnSpc>
              <a:spcBef>
                <a:spcPts val="580"/>
              </a:spcBef>
              <a:buAutoNum type="arabicParenR" startAt="2"/>
              <a:tabLst>
                <a:tab pos="388620" algn="l"/>
              </a:tabLst>
            </a:pP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Make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 </a:t>
            </a:r>
            <a:r>
              <a:rPr sz="1200" b="1" spc="20" dirty="0">
                <a:solidFill>
                  <a:srgbClr val="178038"/>
                </a:solidFill>
                <a:latin typeface="Arial" panose="020B0604020202090204"/>
                <a:cs typeface="Arial" panose="020B0604020202090204"/>
              </a:rPr>
              <a:t>garden</a:t>
            </a:r>
            <a:r>
              <a:rPr sz="1200" b="1" spc="-15" dirty="0">
                <a:solidFill>
                  <a:srgbClr val="178038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20" dirty="0">
                <a:solidFill>
                  <a:srgbClr val="178038"/>
                </a:solidFill>
                <a:latin typeface="Arial" panose="020B0604020202090204"/>
                <a:cs typeface="Arial" panose="020B0604020202090204"/>
              </a:rPr>
              <a:t>area</a:t>
            </a:r>
            <a:r>
              <a:rPr sz="1200" b="1" spc="65" dirty="0">
                <a:solidFill>
                  <a:srgbClr val="178038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orientation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invisible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when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there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no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garden.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8186" y="1146660"/>
            <a:ext cx="2143125" cy="3057525"/>
            <a:chOff x="548186" y="1146660"/>
            <a:chExt cx="2143125" cy="3057525"/>
          </a:xfrm>
        </p:grpSpPr>
        <p:sp>
          <p:nvSpPr>
            <p:cNvPr id="6" name="object 6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40410" y="1298575"/>
            <a:ext cx="187579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1" spc="40" dirty="0">
                <a:latin typeface="Arial Bold" panose="020B0604020202090204" charset="0"/>
                <a:cs typeface="Arial Bold" panose="020B0604020202090204" charset="0"/>
              </a:rPr>
              <a:t>Attributes</a:t>
            </a:r>
            <a:endParaRPr sz="1400" b="1" spc="40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13" name="object 13"/>
          <p:cNvSpPr txBox="1"/>
          <p:nvPr/>
        </p:nvSpPr>
        <p:spPr>
          <a:xfrm>
            <a:off x="2972867" y="4304716"/>
            <a:ext cx="4937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NB:</a:t>
            </a:r>
            <a:r>
              <a:rPr sz="1200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1200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200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200" spc="1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dirty="0">
                <a:solidFill>
                  <a:srgbClr val="FB777C"/>
                </a:solidFill>
                <a:latin typeface="Courier New" panose="02070409020205090404"/>
                <a:cs typeface="Courier New" panose="02070409020205090404"/>
              </a:rPr>
              <a:t>states</a:t>
            </a:r>
            <a:r>
              <a:rPr sz="1050" b="1" spc="10" dirty="0">
                <a:solidFill>
                  <a:srgbClr val="FB777C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200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dirty="0">
                <a:solidFill>
                  <a:srgbClr val="ED5456"/>
                </a:solidFill>
                <a:latin typeface="Courier New" panose="02070409020205090404"/>
                <a:cs typeface="Courier New" panose="02070409020205090404"/>
              </a:rPr>
              <a:t>attrs</a:t>
            </a:r>
            <a:r>
              <a:rPr sz="1050" b="1" spc="10" dirty="0">
                <a:solidFill>
                  <a:srgbClr val="ED545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50" b="1" spc="-10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-</a:t>
            </a:r>
            <a:r>
              <a:rPr sz="1050" b="1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&gt;</a:t>
            </a:r>
            <a:r>
              <a:rPr sz="1050" b="1" spc="10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invisible</a:t>
            </a:r>
            <a:r>
              <a:rPr sz="1050" b="1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readonly</a:t>
            </a:r>
            <a:r>
              <a:rPr sz="1050" b="1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required</a:t>
            </a:r>
            <a:r>
              <a:rPr sz="1050" b="1" spc="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50" b="1" spc="-50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!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9917" y="1580934"/>
            <a:ext cx="3296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attributes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estate.property.offer</a:t>
            </a:r>
            <a:r>
              <a:rPr sz="1050" b="1" spc="-10" dirty="0">
                <a:solidFill>
                  <a:srgbClr val="333333"/>
                </a:solidFill>
                <a:latin typeface="Courier New" panose="02070409020205090404"/>
                <a:cs typeface="Courier New" panose="02070409020205090404"/>
              </a:rPr>
              <a:t>: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1609" y="2064041"/>
            <a:ext cx="5253990" cy="46735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7985" marR="5080" indent="-375920">
              <a:lnSpc>
                <a:spcPts val="1740"/>
              </a:lnSpc>
              <a:spcBef>
                <a:spcPts val="200"/>
              </a:spcBef>
              <a:tabLst>
                <a:tab pos="387985" algn="l"/>
              </a:tabLst>
            </a:pPr>
            <a:r>
              <a:rPr sz="1400" spc="-25" dirty="0">
                <a:latin typeface="Arial" panose="020B0604020202090204"/>
                <a:cs typeface="Arial" panose="020B0604020202090204"/>
              </a:rPr>
              <a:t>1)</a:t>
            </a:r>
            <a:r>
              <a:rPr sz="1400" dirty="0">
                <a:latin typeface="Arial" panose="020B0604020202090204"/>
                <a:cs typeface="Arial" panose="020B0604020202090204"/>
              </a:rPr>
              <a:t>	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Make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i="1" spc="100" dirty="0">
                <a:solidFill>
                  <a:srgbClr val="171C1F"/>
                </a:solidFill>
                <a:latin typeface="Liberation Sans Narrow"/>
                <a:cs typeface="Liberation Sans Narrow"/>
              </a:rPr>
              <a:t>‘Accept’</a:t>
            </a:r>
            <a:r>
              <a:rPr sz="1100" i="1" spc="140" dirty="0">
                <a:solidFill>
                  <a:srgbClr val="171C1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i="1" spc="85" dirty="0">
                <a:solidFill>
                  <a:srgbClr val="171C1F"/>
                </a:solidFill>
                <a:latin typeface="Liberation Sans Narrow"/>
                <a:cs typeface="Liberation Sans Narrow"/>
              </a:rPr>
              <a:t>‘Refuse’</a:t>
            </a:r>
            <a:r>
              <a:rPr sz="1100" i="1" spc="135" dirty="0">
                <a:solidFill>
                  <a:srgbClr val="171C1F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buttons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114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invisible</a:t>
            </a:r>
            <a:r>
              <a:rPr sz="1050" b="1" spc="75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once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state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set.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0513" y="2730027"/>
            <a:ext cx="5116830" cy="46735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98780" marR="5080" indent="-386715">
              <a:lnSpc>
                <a:spcPts val="1740"/>
              </a:lnSpc>
              <a:spcBef>
                <a:spcPts val="200"/>
              </a:spcBef>
              <a:tabLst>
                <a:tab pos="398780" algn="l"/>
              </a:tabLst>
            </a:pPr>
            <a:r>
              <a:rPr sz="14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2)</a:t>
            </a:r>
            <a:r>
              <a:rPr sz="14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allow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adding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when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property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state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i="1" spc="95" dirty="0">
                <a:solidFill>
                  <a:srgbClr val="171C1F"/>
                </a:solidFill>
                <a:latin typeface="Liberation Sans Narrow"/>
                <a:cs typeface="Liberation Sans Narrow"/>
              </a:rPr>
              <a:t>‘Offer </a:t>
            </a:r>
            <a:r>
              <a:rPr sz="1100" i="1" spc="114" dirty="0">
                <a:solidFill>
                  <a:srgbClr val="171C1F"/>
                </a:solidFill>
                <a:latin typeface="Liberation Sans Narrow"/>
                <a:cs typeface="Liberation Sans Narrow"/>
              </a:rPr>
              <a:t>Accepted’</a:t>
            </a:r>
            <a:r>
              <a:rPr sz="12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i="1" spc="80" dirty="0">
                <a:solidFill>
                  <a:srgbClr val="171C1F"/>
                </a:solidFill>
                <a:latin typeface="Liberation Sans Narrow"/>
                <a:cs typeface="Liberation Sans Narrow"/>
              </a:rPr>
              <a:t>‘Sold’</a:t>
            </a:r>
            <a:r>
              <a:rPr sz="1100" i="1" spc="150" dirty="0">
                <a:solidFill>
                  <a:srgbClr val="171C1F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i="1" spc="90" dirty="0">
                <a:solidFill>
                  <a:srgbClr val="171C1F"/>
                </a:solidFill>
                <a:latin typeface="Liberation Sans Narrow"/>
                <a:cs typeface="Liberation Sans Narrow"/>
              </a:rPr>
              <a:t>‘Canceled’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this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readonly</a:t>
            </a:r>
            <a:r>
              <a:rPr sz="1050" b="1" spc="90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attribute.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8186" y="1146660"/>
            <a:ext cx="2143125" cy="3057525"/>
            <a:chOff x="548186" y="1146660"/>
            <a:chExt cx="2143125" cy="3057525"/>
          </a:xfrm>
        </p:grpSpPr>
        <p:sp>
          <p:nvSpPr>
            <p:cNvPr id="7" name="object 7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64210" y="1298575"/>
            <a:ext cx="1945640" cy="134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spc="40" dirty="0">
                <a:latin typeface="Arial" panose="020B0604020202090204"/>
                <a:cs typeface="Arial" panose="020B0604020202090204"/>
              </a:rPr>
              <a:t>Attributes</a:t>
            </a:r>
            <a:r>
              <a:rPr sz="1400" spc="500" dirty="0">
                <a:latin typeface="Arial" panose="020B0604020202090204"/>
                <a:cs typeface="Arial" panose="020B0604020202090204"/>
              </a:rPr>
              <a:t> </a:t>
            </a:r>
            <a:endParaRPr sz="1400" spc="500" dirty="0">
              <a:latin typeface="Arial" panose="020B0604020202090204"/>
              <a:cs typeface="Arial" panose="020B0604020202090204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b="1" spc="45" dirty="0">
                <a:latin typeface="Arial Bold" panose="020B0604020202090204" charset="0"/>
                <a:cs typeface="Arial Bold" panose="020B0604020202090204" charset="0"/>
              </a:rPr>
              <a:t>Advanced</a:t>
            </a:r>
            <a:r>
              <a:rPr sz="1400" b="1" spc="15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45" dirty="0">
                <a:latin typeface="Arial Bold" panose="020B0604020202090204" charset="0"/>
                <a:cs typeface="Arial Bold" panose="020B0604020202090204" charset="0"/>
              </a:rPr>
              <a:t>attributes</a:t>
            </a:r>
            <a:endParaRPr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15" name="object 15"/>
          <p:cNvSpPr txBox="1"/>
          <p:nvPr/>
        </p:nvSpPr>
        <p:spPr>
          <a:xfrm>
            <a:off x="2972867" y="4304716"/>
            <a:ext cx="4937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NB:</a:t>
            </a:r>
            <a:r>
              <a:rPr sz="1200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1200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200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200" spc="1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dirty="0">
                <a:solidFill>
                  <a:srgbClr val="FB777C"/>
                </a:solidFill>
                <a:latin typeface="Courier New" panose="02070409020205090404"/>
                <a:cs typeface="Courier New" panose="02070409020205090404"/>
              </a:rPr>
              <a:t>states</a:t>
            </a:r>
            <a:r>
              <a:rPr sz="1050" b="1" spc="10" dirty="0">
                <a:solidFill>
                  <a:srgbClr val="FB777C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200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dirty="0">
                <a:solidFill>
                  <a:srgbClr val="ED5456"/>
                </a:solidFill>
                <a:latin typeface="Courier New" panose="02070409020205090404"/>
                <a:cs typeface="Courier New" panose="02070409020205090404"/>
              </a:rPr>
              <a:t>attrs</a:t>
            </a:r>
            <a:r>
              <a:rPr sz="1050" b="1" spc="10" dirty="0">
                <a:solidFill>
                  <a:srgbClr val="ED545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50" b="1" spc="-10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-</a:t>
            </a:r>
            <a:r>
              <a:rPr sz="1050" b="1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&gt;</a:t>
            </a:r>
            <a:r>
              <a:rPr sz="1050" b="1" spc="10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invisible</a:t>
            </a:r>
            <a:r>
              <a:rPr sz="1050" b="1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readonly</a:t>
            </a:r>
            <a:r>
              <a:rPr sz="1050" b="1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,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required</a:t>
            </a:r>
            <a:r>
              <a:rPr sz="1050" b="1" spc="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50" b="1" spc="-50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!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8186" y="1146660"/>
            <a:ext cx="2143125" cy="3057525"/>
            <a:chOff x="548186" y="1146660"/>
            <a:chExt cx="2143125" cy="3057525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15" name="object 15"/>
          <p:cNvSpPr txBox="1"/>
          <p:nvPr/>
        </p:nvSpPr>
        <p:spPr>
          <a:xfrm>
            <a:off x="3183740" y="1960704"/>
            <a:ext cx="511048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Make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estate.property.offer</a:t>
            </a:r>
            <a:r>
              <a:rPr sz="1050" b="1" spc="4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3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estate.property.tag</a:t>
            </a:r>
            <a:r>
              <a:rPr sz="1050" b="1" spc="4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list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views editable</a:t>
            </a:r>
            <a:r>
              <a:rPr sz="1050" b="1" spc="-10" dirty="0">
                <a:solidFill>
                  <a:srgbClr val="333333"/>
                </a:solidFill>
                <a:latin typeface="Courier New" panose="02070409020205090404"/>
                <a:cs typeface="Courier New" panose="02070409020205090404"/>
              </a:rPr>
              <a:t>: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40939" y="2695271"/>
            <a:ext cx="3683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inside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&lt;tree&gt;</a:t>
            </a:r>
            <a:r>
              <a:rPr sz="1200" b="1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tag,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65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editable</a:t>
            </a:r>
            <a:r>
              <a:rPr sz="1050" b="1" spc="340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attribute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7" name="object 17">
            <a:hlinkClick r:id="rId2"/>
          </p:cNvPr>
          <p:cNvSpPr/>
          <p:nvPr/>
        </p:nvSpPr>
        <p:spPr>
          <a:xfrm>
            <a:off x="4652440" y="3282843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21825" y="3327616"/>
            <a:ext cx="779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CLICK</a:t>
            </a:r>
            <a:r>
              <a:rPr sz="1000" b="1" spc="-9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 </a:t>
            </a:r>
            <a:r>
              <a:rPr sz="1000" b="1" spc="-7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664210" y="1298575"/>
            <a:ext cx="1945640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spc="40" dirty="0">
                <a:latin typeface="Arial" panose="020B0604020202090204"/>
                <a:cs typeface="Arial" panose="020B0604020202090204"/>
              </a:rPr>
              <a:t>Attributes</a:t>
            </a:r>
            <a:r>
              <a:rPr sz="1400" spc="500" dirty="0">
                <a:latin typeface="Arial" panose="020B0604020202090204"/>
                <a:cs typeface="Arial" panose="020B0604020202090204"/>
              </a:rPr>
              <a:t> </a:t>
            </a:r>
            <a:endParaRPr sz="1400" spc="500" dirty="0">
              <a:latin typeface="Arial" panose="020B0604020202090204"/>
              <a:cs typeface="Arial" panose="020B0604020202090204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Advanced</a:t>
            </a:r>
            <a:r>
              <a:rPr sz="1400" b="0" spc="15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attributes</a:t>
            </a:r>
            <a:endParaRPr sz="1400" b="1" spc="45" dirty="0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1">
                <a:latin typeface="Arial Bold" panose="020B0604020202090204" charset="0"/>
                <a:cs typeface="Arial Bold" panose="020B0604020202090204" charset="0"/>
              </a:rPr>
              <a:t>List attributes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1749" y="284049"/>
            <a:ext cx="1375447" cy="336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473" y="1163197"/>
            <a:ext cx="1375447" cy="1812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428371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5" dirty="0">
                <a:solidFill>
                  <a:srgbClr val="333333"/>
                </a:solidFill>
              </a:rPr>
              <a:t>I</a:t>
            </a:r>
            <a:r>
              <a:rPr lang="vi-VN" sz="3200" spc="355" dirty="0">
                <a:solidFill>
                  <a:srgbClr val="333333"/>
                </a:solidFill>
              </a:rPr>
              <a:t>n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285" dirty="0">
                <a:solidFill>
                  <a:srgbClr val="333333"/>
                </a:solidFill>
              </a:rPr>
              <a:t>Views</a:t>
            </a:r>
            <a:r>
              <a:rPr sz="3200" spc="50" dirty="0">
                <a:solidFill>
                  <a:srgbClr val="333333"/>
                </a:solidFill>
              </a:rPr>
              <a:t> </a:t>
            </a:r>
            <a:r>
              <a:rPr sz="3200" spc="-220" dirty="0">
                <a:solidFill>
                  <a:srgbClr val="333333"/>
                </a:solidFill>
              </a:rPr>
              <a:t>modiﬁcation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199" y="2560319"/>
            <a:ext cx="1030455" cy="252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9618" y="121021"/>
            <a:ext cx="293991" cy="2939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4574" y="1123325"/>
            <a:ext cx="3435350" cy="22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500" b="1" spc="-6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500" b="1" spc="-1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Attributes</a:t>
            </a:r>
            <a:endParaRPr sz="1500">
              <a:latin typeface="Arial" panose="020B0604020202090204"/>
              <a:cs typeface="Arial" panose="020B0604020202090204"/>
            </a:endParaRPr>
          </a:p>
          <a:p>
            <a:pPr marL="469265" indent="-335915">
              <a:lnSpc>
                <a:spcPct val="100000"/>
              </a:lnSpc>
              <a:spcBef>
                <a:spcPts val="1000"/>
              </a:spcBef>
              <a:buClr>
                <a:srgbClr val="424242"/>
              </a:buClr>
              <a:buFont typeface="Arial" panose="020B0604020202090204"/>
              <a:buChar char="●"/>
              <a:tabLst>
                <a:tab pos="469265" algn="l"/>
              </a:tabLst>
            </a:pPr>
            <a:r>
              <a:rPr sz="14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Python Code</a:t>
            </a:r>
            <a:r>
              <a:rPr sz="14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:</a:t>
            </a:r>
            <a:r>
              <a:rPr sz="1400" spc="8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Available</a:t>
            </a:r>
            <a:r>
              <a:rPr sz="1400" spc="8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8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all</a:t>
            </a:r>
            <a:r>
              <a:rPr sz="1400" spc="8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views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469265" marR="140335" indent="-336550">
              <a:lnSpc>
                <a:spcPct val="100000"/>
              </a:lnSpc>
              <a:buClr>
                <a:srgbClr val="424242"/>
              </a:buClr>
              <a:buFont typeface="Arial" panose="020B0604020202090204"/>
              <a:buChar char="●"/>
              <a:tabLst>
                <a:tab pos="469265" algn="l"/>
              </a:tabLst>
            </a:pPr>
            <a:r>
              <a:rPr sz="1400" b="1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XML</a:t>
            </a:r>
            <a:r>
              <a:rPr sz="1400" b="1" spc="55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View</a:t>
            </a:r>
            <a:r>
              <a:rPr sz="14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:</a:t>
            </a:r>
            <a:r>
              <a:rPr sz="1400" spc="16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Only</a:t>
            </a:r>
            <a:r>
              <a:rPr sz="1400" spc="16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apply</a:t>
            </a:r>
            <a:r>
              <a:rPr sz="1400" spc="16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400" spc="15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specific </a:t>
            </a:r>
            <a:r>
              <a:rPr sz="1400" spc="3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view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</a:pPr>
            <a:r>
              <a:rPr sz="1500" b="1" spc="-1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Overriding</a:t>
            </a:r>
            <a:endParaRPr sz="1500">
              <a:latin typeface="Arial" panose="020B0604020202090204"/>
              <a:cs typeface="Arial" panose="020B0604020202090204"/>
            </a:endParaRPr>
          </a:p>
          <a:p>
            <a:pPr marL="469265">
              <a:lnSpc>
                <a:spcPct val="100000"/>
              </a:lnSpc>
              <a:spcBef>
                <a:spcPts val="1005"/>
              </a:spcBef>
            </a:pPr>
            <a:r>
              <a:rPr sz="14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400" spc="6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attributes</a:t>
            </a:r>
            <a:r>
              <a:rPr sz="1400" spc="6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defined</a:t>
            </a:r>
            <a:r>
              <a:rPr sz="1400" spc="6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7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XML</a:t>
            </a:r>
            <a:r>
              <a:rPr sz="1400" b="1" spc="60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2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can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469265">
              <a:lnSpc>
                <a:spcPct val="100000"/>
              </a:lnSpc>
            </a:pPr>
            <a:r>
              <a:rPr sz="1400" b="1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override</a:t>
            </a:r>
            <a:r>
              <a:rPr sz="1400" b="1" spc="10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spc="10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Python</a:t>
            </a:r>
            <a:r>
              <a:rPr sz="1400" b="1" spc="10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20" dirty="0">
                <a:solidFill>
                  <a:srgbClr val="424242"/>
                </a:solidFill>
                <a:latin typeface="Arial" panose="020B0604020202090204"/>
                <a:cs typeface="Arial" panose="020B0604020202090204"/>
              </a:rPr>
              <a:t>Code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269091" y="738873"/>
            <a:ext cx="4623435" cy="1869439"/>
            <a:chOff x="4269091" y="738873"/>
            <a:chExt cx="4623435" cy="1869439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9091" y="738873"/>
              <a:ext cx="4623290" cy="18692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345291" y="796023"/>
              <a:ext cx="4471035" cy="1717039"/>
            </a:xfrm>
            <a:custGeom>
              <a:avLst/>
              <a:gdLst/>
              <a:ahLst/>
              <a:cxnLst/>
              <a:rect l="l" t="t" r="r" b="b"/>
              <a:pathLst>
                <a:path w="4471034" h="1717039">
                  <a:moveTo>
                    <a:pt x="4184741" y="1716896"/>
                  </a:moveTo>
                  <a:lnTo>
                    <a:pt x="286149" y="1716896"/>
                  </a:lnTo>
                  <a:lnTo>
                    <a:pt x="239737" y="1713151"/>
                  </a:lnTo>
                  <a:lnTo>
                    <a:pt x="195708" y="1702308"/>
                  </a:lnTo>
                  <a:lnTo>
                    <a:pt x="154652" y="1684956"/>
                  </a:lnTo>
                  <a:lnTo>
                    <a:pt x="117158" y="1661685"/>
                  </a:lnTo>
                  <a:lnTo>
                    <a:pt x="83815" y="1633084"/>
                  </a:lnTo>
                  <a:lnTo>
                    <a:pt x="55213" y="1599741"/>
                  </a:lnTo>
                  <a:lnTo>
                    <a:pt x="31941" y="1562247"/>
                  </a:lnTo>
                  <a:lnTo>
                    <a:pt x="14589" y="1521189"/>
                  </a:lnTo>
                  <a:lnTo>
                    <a:pt x="3745" y="1477158"/>
                  </a:lnTo>
                  <a:lnTo>
                    <a:pt x="0" y="1430742"/>
                  </a:lnTo>
                  <a:lnTo>
                    <a:pt x="0" y="286154"/>
                  </a:lnTo>
                  <a:lnTo>
                    <a:pt x="3745" y="239739"/>
                  </a:lnTo>
                  <a:lnTo>
                    <a:pt x="14589" y="195708"/>
                  </a:lnTo>
                  <a:lnTo>
                    <a:pt x="31941" y="154650"/>
                  </a:lnTo>
                  <a:lnTo>
                    <a:pt x="55213" y="117156"/>
                  </a:lnTo>
                  <a:lnTo>
                    <a:pt x="83816" y="83812"/>
                  </a:lnTo>
                  <a:lnTo>
                    <a:pt x="117158" y="55211"/>
                  </a:lnTo>
                  <a:lnTo>
                    <a:pt x="154652" y="31940"/>
                  </a:lnTo>
                  <a:lnTo>
                    <a:pt x="195708" y="14588"/>
                  </a:lnTo>
                  <a:lnTo>
                    <a:pt x="239737" y="3745"/>
                  </a:lnTo>
                  <a:lnTo>
                    <a:pt x="286149" y="0"/>
                  </a:lnTo>
                  <a:lnTo>
                    <a:pt x="4184741" y="0"/>
                  </a:lnTo>
                  <a:lnTo>
                    <a:pt x="4229768" y="3564"/>
                  </a:lnTo>
                  <a:lnTo>
                    <a:pt x="4273286" y="14046"/>
                  </a:lnTo>
                  <a:lnTo>
                    <a:pt x="4314523" y="31127"/>
                  </a:lnTo>
                  <a:lnTo>
                    <a:pt x="4352706" y="54488"/>
                  </a:lnTo>
                  <a:lnTo>
                    <a:pt x="4387067" y="83813"/>
                  </a:lnTo>
                  <a:lnTo>
                    <a:pt x="4416395" y="118177"/>
                  </a:lnTo>
                  <a:lnTo>
                    <a:pt x="4439760" y="156362"/>
                  </a:lnTo>
                  <a:lnTo>
                    <a:pt x="4456843" y="197600"/>
                  </a:lnTo>
                  <a:lnTo>
                    <a:pt x="4467326" y="241120"/>
                  </a:lnTo>
                  <a:lnTo>
                    <a:pt x="4470891" y="286154"/>
                  </a:lnTo>
                  <a:lnTo>
                    <a:pt x="4470891" y="1430742"/>
                  </a:lnTo>
                  <a:lnTo>
                    <a:pt x="4467145" y="1477158"/>
                  </a:lnTo>
                  <a:lnTo>
                    <a:pt x="4456301" y="1521189"/>
                  </a:lnTo>
                  <a:lnTo>
                    <a:pt x="4438949" y="1562247"/>
                  </a:lnTo>
                  <a:lnTo>
                    <a:pt x="4415677" y="1599741"/>
                  </a:lnTo>
                  <a:lnTo>
                    <a:pt x="4387075" y="1633084"/>
                  </a:lnTo>
                  <a:lnTo>
                    <a:pt x="4353732" y="1661685"/>
                  </a:lnTo>
                  <a:lnTo>
                    <a:pt x="4316238" y="1684956"/>
                  </a:lnTo>
                  <a:lnTo>
                    <a:pt x="4275182" y="1702308"/>
                  </a:lnTo>
                  <a:lnTo>
                    <a:pt x="4231153" y="1713151"/>
                  </a:lnTo>
                  <a:lnTo>
                    <a:pt x="4184741" y="17168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45291" y="796023"/>
              <a:ext cx="4471035" cy="1717039"/>
            </a:xfrm>
            <a:custGeom>
              <a:avLst/>
              <a:gdLst/>
              <a:ahLst/>
              <a:cxnLst/>
              <a:rect l="l" t="t" r="r" b="b"/>
              <a:pathLst>
                <a:path w="4471034" h="1717039">
                  <a:moveTo>
                    <a:pt x="0" y="286154"/>
                  </a:moveTo>
                  <a:lnTo>
                    <a:pt x="3745" y="239739"/>
                  </a:lnTo>
                  <a:lnTo>
                    <a:pt x="14589" y="195708"/>
                  </a:lnTo>
                  <a:lnTo>
                    <a:pt x="31941" y="154650"/>
                  </a:lnTo>
                  <a:lnTo>
                    <a:pt x="55213" y="117156"/>
                  </a:lnTo>
                  <a:lnTo>
                    <a:pt x="83815" y="83813"/>
                  </a:lnTo>
                  <a:lnTo>
                    <a:pt x="117158" y="55211"/>
                  </a:lnTo>
                  <a:lnTo>
                    <a:pt x="154652" y="31940"/>
                  </a:lnTo>
                  <a:lnTo>
                    <a:pt x="195708" y="14588"/>
                  </a:lnTo>
                  <a:lnTo>
                    <a:pt x="239737" y="3745"/>
                  </a:lnTo>
                  <a:lnTo>
                    <a:pt x="286149" y="0"/>
                  </a:lnTo>
                  <a:lnTo>
                    <a:pt x="4184741" y="0"/>
                  </a:lnTo>
                  <a:lnTo>
                    <a:pt x="4229768" y="3564"/>
                  </a:lnTo>
                  <a:lnTo>
                    <a:pt x="4273286" y="14046"/>
                  </a:lnTo>
                  <a:lnTo>
                    <a:pt x="4314523" y="31127"/>
                  </a:lnTo>
                  <a:lnTo>
                    <a:pt x="4352706" y="54488"/>
                  </a:lnTo>
                  <a:lnTo>
                    <a:pt x="4387066" y="83812"/>
                  </a:lnTo>
                  <a:lnTo>
                    <a:pt x="4416395" y="118177"/>
                  </a:lnTo>
                  <a:lnTo>
                    <a:pt x="4439760" y="156362"/>
                  </a:lnTo>
                  <a:lnTo>
                    <a:pt x="4456843" y="197600"/>
                  </a:lnTo>
                  <a:lnTo>
                    <a:pt x="4467326" y="241120"/>
                  </a:lnTo>
                  <a:lnTo>
                    <a:pt x="4470890" y="286154"/>
                  </a:lnTo>
                  <a:lnTo>
                    <a:pt x="4470890" y="1430742"/>
                  </a:lnTo>
                  <a:lnTo>
                    <a:pt x="4467145" y="1477158"/>
                  </a:lnTo>
                  <a:lnTo>
                    <a:pt x="4456301" y="1521189"/>
                  </a:lnTo>
                  <a:lnTo>
                    <a:pt x="4438949" y="1562246"/>
                  </a:lnTo>
                  <a:lnTo>
                    <a:pt x="4415677" y="1599741"/>
                  </a:lnTo>
                  <a:lnTo>
                    <a:pt x="4387075" y="1633084"/>
                  </a:lnTo>
                  <a:lnTo>
                    <a:pt x="4353732" y="1661685"/>
                  </a:lnTo>
                  <a:lnTo>
                    <a:pt x="4316238" y="1684956"/>
                  </a:lnTo>
                  <a:lnTo>
                    <a:pt x="4275182" y="1702308"/>
                  </a:lnTo>
                  <a:lnTo>
                    <a:pt x="4231153" y="1713151"/>
                  </a:lnTo>
                  <a:lnTo>
                    <a:pt x="4184741" y="1716896"/>
                  </a:lnTo>
                  <a:lnTo>
                    <a:pt x="286149" y="1716896"/>
                  </a:lnTo>
                  <a:lnTo>
                    <a:pt x="239737" y="1713151"/>
                  </a:lnTo>
                  <a:lnTo>
                    <a:pt x="195708" y="1702308"/>
                  </a:lnTo>
                  <a:lnTo>
                    <a:pt x="154652" y="1684956"/>
                  </a:lnTo>
                  <a:lnTo>
                    <a:pt x="117158" y="1661685"/>
                  </a:lnTo>
                  <a:lnTo>
                    <a:pt x="83815" y="1633084"/>
                  </a:lnTo>
                  <a:lnTo>
                    <a:pt x="55213" y="1599741"/>
                  </a:lnTo>
                  <a:lnTo>
                    <a:pt x="31941" y="1562246"/>
                  </a:lnTo>
                  <a:lnTo>
                    <a:pt x="14589" y="1521189"/>
                  </a:lnTo>
                  <a:lnTo>
                    <a:pt x="3745" y="1477158"/>
                  </a:lnTo>
                  <a:lnTo>
                    <a:pt x="0" y="1430742"/>
                  </a:lnTo>
                  <a:lnTo>
                    <a:pt x="0" y="28615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4734540" y="3115993"/>
            <a:ext cx="3844290" cy="1039494"/>
            <a:chOff x="4734540" y="3115993"/>
            <a:chExt cx="3844290" cy="1039494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4540" y="3115993"/>
              <a:ext cx="3843892" cy="10391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10740" y="3173143"/>
              <a:ext cx="3691890" cy="887094"/>
            </a:xfrm>
            <a:custGeom>
              <a:avLst/>
              <a:gdLst/>
              <a:ahLst/>
              <a:cxnLst/>
              <a:rect l="l" t="t" r="r" b="b"/>
              <a:pathLst>
                <a:path w="3691890" h="887095">
                  <a:moveTo>
                    <a:pt x="3543692" y="886773"/>
                  </a:moveTo>
                  <a:lnTo>
                    <a:pt x="147799" y="886773"/>
                  </a:lnTo>
                  <a:lnTo>
                    <a:pt x="101084" y="879240"/>
                  </a:lnTo>
                  <a:lnTo>
                    <a:pt x="60512" y="858262"/>
                  </a:lnTo>
                  <a:lnTo>
                    <a:pt x="28517" y="826271"/>
                  </a:lnTo>
                  <a:lnTo>
                    <a:pt x="7535" y="785698"/>
                  </a:lnTo>
                  <a:lnTo>
                    <a:pt x="0" y="738973"/>
                  </a:lnTo>
                  <a:lnTo>
                    <a:pt x="0" y="147799"/>
                  </a:lnTo>
                  <a:lnTo>
                    <a:pt x="7535" y="101074"/>
                  </a:lnTo>
                  <a:lnTo>
                    <a:pt x="28517" y="60501"/>
                  </a:lnTo>
                  <a:lnTo>
                    <a:pt x="60512" y="28510"/>
                  </a:lnTo>
                  <a:lnTo>
                    <a:pt x="101084" y="7532"/>
                  </a:lnTo>
                  <a:lnTo>
                    <a:pt x="147799" y="0"/>
                  </a:lnTo>
                  <a:lnTo>
                    <a:pt x="3543692" y="0"/>
                  </a:lnTo>
                  <a:lnTo>
                    <a:pt x="3600255" y="11240"/>
                  </a:lnTo>
                  <a:lnTo>
                    <a:pt x="3648192" y="43274"/>
                  </a:lnTo>
                  <a:lnTo>
                    <a:pt x="3680239" y="91234"/>
                  </a:lnTo>
                  <a:lnTo>
                    <a:pt x="3691492" y="147799"/>
                  </a:lnTo>
                  <a:lnTo>
                    <a:pt x="3691492" y="738973"/>
                  </a:lnTo>
                  <a:lnTo>
                    <a:pt x="3683957" y="785698"/>
                  </a:lnTo>
                  <a:lnTo>
                    <a:pt x="3662975" y="826271"/>
                  </a:lnTo>
                  <a:lnTo>
                    <a:pt x="3630980" y="858262"/>
                  </a:lnTo>
                  <a:lnTo>
                    <a:pt x="3590407" y="879240"/>
                  </a:lnTo>
                  <a:lnTo>
                    <a:pt x="3543692" y="88677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810740" y="3173143"/>
              <a:ext cx="3691890" cy="887094"/>
            </a:xfrm>
            <a:custGeom>
              <a:avLst/>
              <a:gdLst/>
              <a:ahLst/>
              <a:cxnLst/>
              <a:rect l="l" t="t" r="r" b="b"/>
              <a:pathLst>
                <a:path w="3691890" h="887095">
                  <a:moveTo>
                    <a:pt x="0" y="147799"/>
                  </a:moveTo>
                  <a:lnTo>
                    <a:pt x="7535" y="101074"/>
                  </a:lnTo>
                  <a:lnTo>
                    <a:pt x="28517" y="60501"/>
                  </a:lnTo>
                  <a:lnTo>
                    <a:pt x="60512" y="28510"/>
                  </a:lnTo>
                  <a:lnTo>
                    <a:pt x="101084" y="7532"/>
                  </a:lnTo>
                  <a:lnTo>
                    <a:pt x="147799" y="0"/>
                  </a:lnTo>
                  <a:lnTo>
                    <a:pt x="3543692" y="0"/>
                  </a:lnTo>
                  <a:lnTo>
                    <a:pt x="3600255" y="11240"/>
                  </a:lnTo>
                  <a:lnTo>
                    <a:pt x="3648192" y="43274"/>
                  </a:lnTo>
                  <a:lnTo>
                    <a:pt x="3680239" y="91234"/>
                  </a:lnTo>
                  <a:lnTo>
                    <a:pt x="3691492" y="147799"/>
                  </a:lnTo>
                  <a:lnTo>
                    <a:pt x="3691492" y="738973"/>
                  </a:lnTo>
                  <a:lnTo>
                    <a:pt x="3683957" y="785698"/>
                  </a:lnTo>
                  <a:lnTo>
                    <a:pt x="3662975" y="826271"/>
                  </a:lnTo>
                  <a:lnTo>
                    <a:pt x="3630980" y="858262"/>
                  </a:lnTo>
                  <a:lnTo>
                    <a:pt x="3590407" y="879240"/>
                  </a:lnTo>
                  <a:lnTo>
                    <a:pt x="3543692" y="886773"/>
                  </a:lnTo>
                  <a:lnTo>
                    <a:pt x="147799" y="886773"/>
                  </a:lnTo>
                  <a:lnTo>
                    <a:pt x="101084" y="879240"/>
                  </a:lnTo>
                  <a:lnTo>
                    <a:pt x="60512" y="858262"/>
                  </a:lnTo>
                  <a:lnTo>
                    <a:pt x="28517" y="826271"/>
                  </a:lnTo>
                  <a:lnTo>
                    <a:pt x="7535" y="785698"/>
                  </a:lnTo>
                  <a:lnTo>
                    <a:pt x="0" y="738973"/>
                  </a:lnTo>
                  <a:lnTo>
                    <a:pt x="0" y="1477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598419" y="939660"/>
            <a:ext cx="4093845" cy="135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11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odoo</a:t>
            </a:r>
            <a:r>
              <a:rPr sz="1100" spc="-10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fields,</a:t>
            </a:r>
            <a:r>
              <a:rPr sz="1100" spc="-15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models</a:t>
            </a:r>
            <a:endParaRPr sz="11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1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1100" spc="-10" dirty="0">
                <a:latin typeface="IBM 3270"/>
                <a:cs typeface="IBM 3270"/>
              </a:rPr>
              <a:t>: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latin typeface="IBM 3270"/>
                <a:cs typeface="IBM 3270"/>
              </a:rPr>
              <a:t>_name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"test_model"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IBM 3270"/>
                <a:cs typeface="IBM 3270"/>
              </a:rPr>
              <a:t>_description</a:t>
            </a:r>
            <a:r>
              <a:rPr sz="1100" spc="-20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</a:t>
            </a:r>
            <a:r>
              <a:rPr sz="1100" spc="-15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1100" spc="-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11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</a:pPr>
            <a:r>
              <a:rPr sz="1100" dirty="0">
                <a:latin typeface="IBM 3270"/>
                <a:cs typeface="IBM 3270"/>
              </a:rPr>
              <a:t>name</a:t>
            </a:r>
            <a:r>
              <a:rPr sz="1100" spc="-4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</a:t>
            </a:r>
            <a:r>
              <a:rPr sz="1100" spc="-3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fields.Char(required=</a:t>
            </a:r>
            <a:r>
              <a:rPr sz="1100" dirty="0">
                <a:solidFill>
                  <a:srgbClr val="1C00CF"/>
                </a:solidFill>
                <a:latin typeface="IBM 3270"/>
                <a:cs typeface="IBM 3270"/>
              </a:rPr>
              <a:t>True</a:t>
            </a:r>
            <a:r>
              <a:rPr sz="1100" dirty="0">
                <a:latin typeface="IBM 3270"/>
                <a:cs typeface="IBM 3270"/>
              </a:rPr>
              <a:t>,</a:t>
            </a:r>
            <a:r>
              <a:rPr sz="1100" spc="-35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readonly=</a:t>
            </a:r>
            <a:r>
              <a:rPr sz="1100" spc="-10" dirty="0">
                <a:solidFill>
                  <a:srgbClr val="1C00CF"/>
                </a:solidFill>
                <a:latin typeface="IBM 3270"/>
                <a:cs typeface="IBM 3270"/>
              </a:rPr>
              <a:t>False</a:t>
            </a:r>
            <a:r>
              <a:rPr sz="1100" spc="-10" dirty="0">
                <a:latin typeface="IBM 3270"/>
                <a:cs typeface="IBM 3270"/>
              </a:rPr>
              <a:t>)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52928" y="3266535"/>
            <a:ext cx="2712085" cy="6038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1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...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42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3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3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100" b="1" spc="42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readonly=</a:t>
            </a:r>
            <a:r>
              <a:rPr sz="11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"1"</a:t>
            </a:r>
            <a:r>
              <a:rPr sz="1100" b="1" spc="42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b="1" spc="1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...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69457" y="565281"/>
            <a:ext cx="377536" cy="37753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76315" y="3955692"/>
            <a:ext cx="373499" cy="3734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7666" y="1344209"/>
            <a:ext cx="2420620" cy="5988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some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decorations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4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list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view: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4215" y="1993432"/>
            <a:ext cx="4160520" cy="8667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15"/>
              </a:spcBef>
              <a:buChar char="●"/>
              <a:tabLst>
                <a:tab pos="332740" algn="l"/>
              </a:tabLst>
            </a:pP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Properties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received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green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332740" algn="l"/>
              </a:tabLst>
            </a:pP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Properties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with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accepted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green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bold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332740" algn="l"/>
              </a:tabLst>
            </a:pP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Properties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sold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muted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33274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1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optional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7666" y="2834678"/>
            <a:ext cx="3357245" cy="101917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the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estate.property.offer</a:t>
            </a:r>
            <a:r>
              <a:rPr sz="1050" b="1" spc="-23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list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view: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 indent="-320040">
              <a:lnSpc>
                <a:spcPct val="100000"/>
              </a:lnSpc>
              <a:spcBef>
                <a:spcPts val="815"/>
              </a:spcBef>
              <a:buChar char="●"/>
              <a:tabLst>
                <a:tab pos="469265" algn="l"/>
              </a:tabLst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Refused</a:t>
            </a:r>
            <a:r>
              <a:rPr sz="1200" spc="1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offers</a:t>
            </a:r>
            <a:r>
              <a:rPr sz="1200" spc="1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1200" spc="1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red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Accepted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offers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green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state</a:t>
            </a:r>
            <a:r>
              <a:rPr sz="12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should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2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2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visible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anymore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8186" y="1146660"/>
            <a:ext cx="2143125" cy="3057525"/>
            <a:chOff x="548186" y="1146660"/>
            <a:chExt cx="2143125" cy="3057525"/>
          </a:xfrm>
        </p:grpSpPr>
        <p:sp>
          <p:nvSpPr>
            <p:cNvPr id="7" name="object 7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20" name="object 20">
            <a:hlinkClick r:id="rId2"/>
          </p:cNvPr>
          <p:cNvSpPr/>
          <p:nvPr/>
        </p:nvSpPr>
        <p:spPr>
          <a:xfrm>
            <a:off x="950473" y="4495115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3" y="270425"/>
                </a:lnTo>
                <a:lnTo>
                  <a:pt x="56805" y="250727"/>
                </a:lnTo>
                <a:lnTo>
                  <a:pt x="26770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0" y="56807"/>
                </a:lnTo>
                <a:lnTo>
                  <a:pt x="56805" y="26771"/>
                </a:lnTo>
                <a:lnTo>
                  <a:pt x="94893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4" y="10565"/>
                </a:lnTo>
                <a:lnTo>
                  <a:pt x="1277257" y="40649"/>
                </a:lnTo>
                <a:lnTo>
                  <a:pt x="1307335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6" y="220691"/>
                </a:lnTo>
                <a:lnTo>
                  <a:pt x="1261091" y="250727"/>
                </a:lnTo>
                <a:lnTo>
                  <a:pt x="1223003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22131" y="4539889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2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2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2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664210" y="1298575"/>
            <a:ext cx="19456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spc="40" dirty="0">
                <a:latin typeface="Arial" panose="020B0604020202090204"/>
                <a:cs typeface="Arial" panose="020B0604020202090204"/>
              </a:rPr>
              <a:t>Attributes</a:t>
            </a:r>
            <a:r>
              <a:rPr sz="1400" spc="500" dirty="0">
                <a:latin typeface="Arial" panose="020B0604020202090204"/>
                <a:cs typeface="Arial" panose="020B0604020202090204"/>
              </a:rPr>
              <a:t> </a:t>
            </a:r>
            <a:endParaRPr sz="1400" spc="500" dirty="0">
              <a:latin typeface="Arial" panose="020B0604020202090204"/>
              <a:cs typeface="Arial" panose="020B0604020202090204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Advanced</a:t>
            </a:r>
            <a:r>
              <a:rPr sz="1400" b="0" spc="15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attributes</a:t>
            </a:r>
            <a:endParaRPr sz="1400" b="1" spc="45" dirty="0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</a:rPr>
              <a:t>List attributes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1">
                <a:latin typeface="Arial Bold" panose="020B0604020202090204" charset="0"/>
                <a:cs typeface="Arial Bold" panose="020B0604020202090204" charset="0"/>
                <a:sym typeface="+mn-ea"/>
              </a:rPr>
              <a:t>List decorator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889" y="1949598"/>
            <a:ext cx="285940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</a:t>
            </a:r>
            <a:r>
              <a:rPr lang="en-US" altLang="en-US"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fault</a:t>
            </a:r>
            <a:r>
              <a:rPr sz="1200" b="1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filt</a:t>
            </a:r>
            <a:r>
              <a:rPr lang="en-US" altLang="en-US"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</a:t>
            </a:r>
            <a:r>
              <a:rPr sz="1200" b="1" spc="-1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0088" y="2495189"/>
            <a:ext cx="3630929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Make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i="1" spc="70" dirty="0">
                <a:solidFill>
                  <a:srgbClr val="171C1F"/>
                </a:solidFill>
                <a:latin typeface="Liberation Sans Narrow"/>
                <a:cs typeface="Liberation Sans Narrow"/>
              </a:rPr>
              <a:t>‘Available’</a:t>
            </a:r>
            <a:r>
              <a:rPr sz="1100" i="1" spc="190" dirty="0">
                <a:solidFill>
                  <a:srgbClr val="171C1F"/>
                </a:solidFill>
                <a:latin typeface="Liberation Sans Narrow"/>
                <a:cs typeface="Liberation Sans Narrow"/>
              </a:rPr>
              <a:t> 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filter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selected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by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default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when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opening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views.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8186" y="1146660"/>
            <a:ext cx="2143125" cy="3057525"/>
            <a:chOff x="548186" y="1146660"/>
            <a:chExt cx="2143125" cy="3057525"/>
          </a:xfrm>
        </p:grpSpPr>
        <p:sp>
          <p:nvSpPr>
            <p:cNvPr id="6" name="object 6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22" name="object 9"/>
          <p:cNvSpPr txBox="1"/>
          <p:nvPr/>
        </p:nvSpPr>
        <p:spPr>
          <a:xfrm>
            <a:off x="664210" y="1298575"/>
            <a:ext cx="1945640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spc="40" dirty="0">
                <a:latin typeface="Arial" panose="020B0604020202090204"/>
                <a:cs typeface="Arial" panose="020B0604020202090204"/>
              </a:rPr>
              <a:t>Attributes</a:t>
            </a:r>
            <a:r>
              <a:rPr sz="1400" spc="500" dirty="0">
                <a:latin typeface="Arial" panose="020B0604020202090204"/>
                <a:cs typeface="Arial" panose="020B0604020202090204"/>
              </a:rPr>
              <a:t> </a:t>
            </a:r>
            <a:endParaRPr sz="1400" spc="500" dirty="0">
              <a:latin typeface="Arial" panose="020B0604020202090204"/>
              <a:cs typeface="Arial" panose="020B0604020202090204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Advanced</a:t>
            </a:r>
            <a:r>
              <a:rPr sz="1400" b="0" spc="15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attributes</a:t>
            </a:r>
            <a:endParaRPr sz="1400" b="1" spc="45" dirty="0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</a:rPr>
              <a:t>List attributes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List decorator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1">
                <a:latin typeface="Arial Bold" panose="020B0604020202090204" charset="0"/>
                <a:cs typeface="Arial Bold" panose="020B0604020202090204" charset="0"/>
              </a:rPr>
              <a:t>Default filter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1262" y="3653846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8005" y="1146810"/>
            <a:ext cx="2143125" cy="3656330"/>
            <a:chOff x="548186" y="1146660"/>
            <a:chExt cx="2143125" cy="3057525"/>
          </a:xfrm>
        </p:grpSpPr>
        <p:sp>
          <p:nvSpPr>
            <p:cNvPr id="5" name="object 5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13" name="object 13"/>
          <p:cNvSpPr txBox="1"/>
          <p:nvPr/>
        </p:nvSpPr>
        <p:spPr>
          <a:xfrm>
            <a:off x="2972867" y="1949598"/>
            <a:ext cx="363474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Change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living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area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</a:t>
            </a:r>
            <a:r>
              <a:rPr lang="en-US" altLang="en-US" sz="1200" b="1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200" b="1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arch</a:t>
            </a:r>
            <a:r>
              <a:rPr sz="1200" b="1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94135" y="2508905"/>
            <a:ext cx="4048125" cy="6692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48615" marR="5080" indent="-336550">
              <a:lnSpc>
                <a:spcPct val="118000"/>
              </a:lnSpc>
              <a:spcBef>
                <a:spcPts val="140"/>
              </a:spcBef>
              <a:buSzPct val="117000"/>
              <a:buChar char="●"/>
              <a:tabLst>
                <a:tab pos="348615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filter_domain</a:t>
            </a:r>
            <a:r>
              <a:rPr sz="1050" b="1" spc="-27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living</a:t>
            </a:r>
            <a:r>
              <a:rPr sz="1200" b="1" spc="-114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ar</a:t>
            </a:r>
            <a:r>
              <a:rPr lang="en-US" altLang="en-US"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b="1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include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properties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with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area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equal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greater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than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user’s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input.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664210" y="1298575"/>
            <a:ext cx="1945640" cy="309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spc="40" dirty="0">
                <a:latin typeface="Arial" panose="020B0604020202090204"/>
                <a:cs typeface="Arial" panose="020B0604020202090204"/>
              </a:rPr>
              <a:t>Attributes</a:t>
            </a:r>
            <a:r>
              <a:rPr sz="1400" spc="500" dirty="0">
                <a:latin typeface="Arial" panose="020B0604020202090204"/>
                <a:cs typeface="Arial" panose="020B0604020202090204"/>
              </a:rPr>
              <a:t> </a:t>
            </a:r>
            <a:endParaRPr sz="1400" spc="500" dirty="0">
              <a:latin typeface="Arial" panose="020B0604020202090204"/>
              <a:cs typeface="Arial" panose="020B0604020202090204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Advanced</a:t>
            </a:r>
            <a:r>
              <a:rPr sz="1400" b="0" spc="15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attributes</a:t>
            </a:r>
            <a:endParaRPr sz="1400" b="1" spc="45" dirty="0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</a:rPr>
              <a:t>List attributes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List decorator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Default filter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1">
                <a:latin typeface="Arial Bold" panose="020B0604020202090204" charset="0"/>
                <a:cs typeface="Arial Bold" panose="020B0604020202090204" charset="0"/>
              </a:rPr>
              <a:t>Domain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9822" y="1644627"/>
            <a:ext cx="3136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Use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widgets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6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0417" y="1917423"/>
            <a:ext cx="4514850" cy="678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398780" algn="l"/>
              </a:tabLst>
            </a:pPr>
            <a:r>
              <a:rPr sz="1400" spc="-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1)</a:t>
            </a:r>
            <a:r>
              <a:rPr sz="14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Use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statusbar</a:t>
            </a:r>
            <a:r>
              <a:rPr sz="1050" b="1" spc="-275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widget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order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display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state</a:t>
            </a:r>
            <a:r>
              <a:rPr sz="1050" b="1" spc="-2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98780" marR="291465">
              <a:lnSpc>
                <a:spcPct val="115000"/>
              </a:lnSpc>
              <a:spcBef>
                <a:spcPts val="40"/>
              </a:spcBef>
            </a:pP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depicted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Goal</a:t>
            </a:r>
            <a:r>
              <a:rPr sz="1200" b="1" spc="1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this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section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next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slide.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1002" y="2959837"/>
            <a:ext cx="4323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8620" algn="l"/>
              </a:tabLst>
            </a:pP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2)</a:t>
            </a: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Make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the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dirty="0">
                <a:solidFill>
                  <a:srgbClr val="178038"/>
                </a:solidFill>
                <a:latin typeface="Arial" panose="020B0604020202090204"/>
                <a:cs typeface="Arial" panose="020B0604020202090204"/>
              </a:rPr>
              <a:t>Garden</a:t>
            </a:r>
            <a:r>
              <a:rPr sz="1200" b="1" spc="60" dirty="0">
                <a:solidFill>
                  <a:srgbClr val="178038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178038"/>
                </a:solidFill>
                <a:latin typeface="Arial" panose="020B0604020202090204"/>
                <a:cs typeface="Arial" panose="020B0604020202090204"/>
              </a:rPr>
              <a:t>Orientation</a:t>
            </a:r>
            <a:r>
              <a:rPr sz="1200" b="1" spc="65" dirty="0">
                <a:solidFill>
                  <a:srgbClr val="178038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radio</a:t>
            </a:r>
            <a:r>
              <a:rPr sz="1200" b="1" spc="-1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button</a:t>
            </a:r>
            <a:r>
              <a:rPr sz="1200" b="1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selection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8005" y="1146810"/>
            <a:ext cx="2143125" cy="3778250"/>
            <a:chOff x="548186" y="1146660"/>
            <a:chExt cx="2143125" cy="3057525"/>
          </a:xfrm>
        </p:grpSpPr>
        <p:sp>
          <p:nvSpPr>
            <p:cNvPr id="7" name="object 7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40411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80" dirty="0">
                <a:solidFill>
                  <a:srgbClr val="000000"/>
                </a:solidFill>
              </a:rPr>
              <a:t>Exercise</a:t>
            </a:r>
            <a:endParaRPr sz="5400"/>
          </a:p>
        </p:txBody>
      </p:sp>
      <p:sp>
        <p:nvSpPr>
          <p:cNvPr id="14" name="object 14"/>
          <p:cNvSpPr txBox="1"/>
          <p:nvPr/>
        </p:nvSpPr>
        <p:spPr>
          <a:xfrm>
            <a:off x="3095120" y="3897047"/>
            <a:ext cx="2973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Tip: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simple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example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can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found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2"/>
              </a:rPr>
              <a:t>here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664210" y="1298575"/>
            <a:ext cx="1945640" cy="352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spc="40" dirty="0">
                <a:latin typeface="Arial" panose="020B0604020202090204"/>
                <a:cs typeface="Arial" panose="020B0604020202090204"/>
              </a:rPr>
              <a:t>Attributes</a:t>
            </a:r>
            <a:r>
              <a:rPr sz="1400" spc="500" dirty="0">
                <a:latin typeface="Arial" panose="020B0604020202090204"/>
                <a:cs typeface="Arial" panose="020B0604020202090204"/>
              </a:rPr>
              <a:t> </a:t>
            </a:r>
            <a:endParaRPr sz="1400" spc="500" dirty="0">
              <a:latin typeface="Arial" panose="020B0604020202090204"/>
              <a:cs typeface="Arial" panose="020B0604020202090204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Advanced</a:t>
            </a:r>
            <a:r>
              <a:rPr sz="1400" b="0" spc="15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attributes</a:t>
            </a:r>
            <a:endParaRPr sz="1400" b="1" spc="45" dirty="0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</a:rPr>
              <a:t>List attributes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List decorator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Default filter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Domain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1">
                <a:latin typeface="Arial Bold" panose="020B0604020202090204" charset="0"/>
                <a:cs typeface="Arial Bold" panose="020B0604020202090204" charset="0"/>
              </a:rPr>
              <a:t>Simple widget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11243" y="3933721"/>
          <a:ext cx="4388485" cy="576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1175"/>
                <a:gridCol w="978535"/>
                <a:gridCol w="1552575"/>
              </a:tblGrid>
              <a:tr h="307975">
                <a:tc>
                  <a:txBody>
                    <a:bodyPr/>
                    <a:lstStyle/>
                    <a:p>
                      <a:pPr marL="85090">
                        <a:lnSpc>
                          <a:spcPts val="1400"/>
                        </a:lnSpc>
                      </a:pPr>
                      <a:r>
                        <a:rPr sz="1200" b="1" spc="-10" dirty="0">
                          <a:solidFill>
                            <a:srgbClr val="282F33"/>
                          </a:solidFill>
                          <a:latin typeface="Arial" panose="020B0604020202090204"/>
                          <a:cs typeface="Arial" panose="020B0604020202090204"/>
                        </a:rPr>
                        <a:t>Model</a:t>
                      </a:r>
                      <a:endParaRPr sz="12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1400"/>
                        </a:lnSpc>
                      </a:pPr>
                      <a:r>
                        <a:rPr sz="1200" b="1" spc="-10" dirty="0">
                          <a:solidFill>
                            <a:srgbClr val="282F33"/>
                          </a:solidFill>
                          <a:latin typeface="Arial" panose="020B0604020202090204"/>
                          <a:cs typeface="Arial" panose="020B0604020202090204"/>
                        </a:rPr>
                        <a:t>Field</a:t>
                      </a:r>
                      <a:endParaRPr sz="12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ts val="1400"/>
                        </a:lnSpc>
                      </a:pPr>
                      <a:r>
                        <a:rPr sz="1200" b="1" spc="-20" dirty="0">
                          <a:solidFill>
                            <a:srgbClr val="282F33"/>
                          </a:solidFill>
                          <a:latin typeface="Arial" panose="020B0604020202090204"/>
                          <a:cs typeface="Arial" panose="020B0604020202090204"/>
                        </a:rPr>
                        <a:t>Type</a:t>
                      </a:r>
                      <a:endParaRPr sz="1200">
                        <a:latin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B w="9525">
                      <a:solidFill>
                        <a:srgbClr val="282F33"/>
                      </a:solidFill>
                      <a:prstDash val="solid"/>
                    </a:lnB>
                  </a:tcPr>
                </a:tc>
              </a:tr>
              <a:tr h="26860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50" spc="-10" dirty="0">
                          <a:solidFill>
                            <a:srgbClr val="282F33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estate.property.tag</a:t>
                      </a:r>
                      <a:endParaRPr sz="105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80010" marB="0">
                    <a:lnT w="9525">
                      <a:solidFill>
                        <a:srgbClr val="282F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139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Color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ts val="139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282F33"/>
                          </a:solidFill>
                          <a:latin typeface="Verdana" panose="020B0804030504040204"/>
                          <a:cs typeface="Verdana" panose="020B0804030504040204"/>
                        </a:rPr>
                        <a:t>Integer</a:t>
                      </a:r>
                      <a:endParaRPr sz="1200">
                        <a:latin typeface="Verdana" panose="020B0804030504040204"/>
                        <a:cs typeface="Verdana" panose="020B0804030504040204"/>
                      </a:endParaRPr>
                    </a:p>
                  </a:txBody>
                  <a:tcPr marL="0" marR="0" marT="79375" marB="0">
                    <a:lnT w="9525">
                      <a:solidFill>
                        <a:srgbClr val="282F3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511243" y="4717265"/>
            <a:ext cx="4312285" cy="0"/>
          </a:xfrm>
          <a:custGeom>
            <a:avLst/>
            <a:gdLst/>
            <a:ahLst/>
            <a:cxnLst/>
            <a:rect l="l" t="t" r="r" b="b"/>
            <a:pathLst>
              <a:path w="4312284">
                <a:moveTo>
                  <a:pt x="0" y="0"/>
                </a:moveTo>
                <a:lnTo>
                  <a:pt x="4312291" y="0"/>
                </a:lnTo>
              </a:path>
            </a:pathLst>
          </a:custGeom>
          <a:ln w="7624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57372" y="1054201"/>
            <a:ext cx="1501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widget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options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93921" y="1599033"/>
            <a:ext cx="4926965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5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appropriate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option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property_type_id</a:t>
            </a:r>
            <a:r>
              <a:rPr sz="1050" b="1" spc="-26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prevent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creation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editing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type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from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form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>
              <a:lnSpc>
                <a:spcPct val="100000"/>
              </a:lnSpc>
              <a:spcBef>
                <a:spcPts val="815"/>
              </a:spcBef>
            </a:pPr>
            <a:r>
              <a:rPr sz="10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Have</a:t>
            </a:r>
            <a:r>
              <a:rPr sz="10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0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look</a:t>
            </a:r>
            <a:r>
              <a:rPr sz="10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at</a:t>
            </a:r>
            <a:r>
              <a:rPr sz="10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0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Many2one</a:t>
            </a:r>
            <a:r>
              <a:rPr sz="1000" spc="-55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 </a:t>
            </a:r>
            <a:r>
              <a:rPr sz="1000" spc="-30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widget</a:t>
            </a:r>
            <a:r>
              <a:rPr sz="1000" spc="-55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 </a:t>
            </a:r>
            <a:r>
              <a:rPr sz="1000" spc="-45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documentation</a:t>
            </a:r>
            <a:r>
              <a:rPr sz="1000" spc="-50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0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more</a:t>
            </a:r>
            <a:r>
              <a:rPr sz="10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info.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3921" y="2837275"/>
            <a:ext cx="4987290" cy="701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5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appropriate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option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tag_ids</a:t>
            </a:r>
            <a:r>
              <a:rPr sz="1050" b="1" spc="-28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(in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)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color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picker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tags.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>
              <a:lnSpc>
                <a:spcPct val="100000"/>
              </a:lnSpc>
              <a:spcBef>
                <a:spcPts val="815"/>
              </a:spcBef>
            </a:pPr>
            <a:r>
              <a:rPr sz="10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Have</a:t>
            </a:r>
            <a:r>
              <a:rPr sz="10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0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look</a:t>
            </a:r>
            <a:r>
              <a:rPr sz="10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at </a:t>
            </a:r>
            <a:r>
              <a:rPr sz="10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0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FieldMany2ManyTags</a:t>
            </a:r>
            <a:r>
              <a:rPr sz="1000" spc="-45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 </a:t>
            </a:r>
            <a:r>
              <a:rPr sz="1000" spc="-30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widget</a:t>
            </a:r>
            <a:r>
              <a:rPr sz="1000" spc="-40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 </a:t>
            </a:r>
            <a:r>
              <a:rPr sz="1000" spc="-45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  <a:hlinkClick r:id="rId1"/>
              </a:rPr>
              <a:t>documentation</a:t>
            </a:r>
            <a:r>
              <a:rPr sz="1000" spc="-40" dirty="0">
                <a:solidFill>
                  <a:srgbClr val="017E8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0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more</a:t>
            </a:r>
            <a:r>
              <a:rPr sz="10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info.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48005" y="1069975"/>
            <a:ext cx="2143125" cy="3963035"/>
            <a:chOff x="548186" y="1146660"/>
            <a:chExt cx="2143125" cy="3057525"/>
          </a:xfrm>
        </p:grpSpPr>
        <p:sp>
          <p:nvSpPr>
            <p:cNvPr id="9" name="object 9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56794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80" dirty="0">
                <a:solidFill>
                  <a:srgbClr val="000000"/>
                </a:solidFill>
              </a:rPr>
              <a:t>Exercise</a:t>
            </a:r>
            <a:endParaRPr sz="5400"/>
          </a:p>
        </p:txBody>
      </p:sp>
      <p:sp>
        <p:nvSpPr>
          <p:cNvPr id="22" name="object 9"/>
          <p:cNvSpPr txBox="1"/>
          <p:nvPr/>
        </p:nvSpPr>
        <p:spPr>
          <a:xfrm>
            <a:off x="664210" y="1069975"/>
            <a:ext cx="1945640" cy="396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spc="40" dirty="0">
                <a:latin typeface="Arial" panose="020B0604020202090204"/>
                <a:cs typeface="Arial" panose="020B0604020202090204"/>
              </a:rPr>
              <a:t>Attributes</a:t>
            </a:r>
            <a:r>
              <a:rPr sz="1400" spc="500" dirty="0">
                <a:latin typeface="Arial" panose="020B0604020202090204"/>
                <a:cs typeface="Arial" panose="020B0604020202090204"/>
              </a:rPr>
              <a:t> </a:t>
            </a:r>
            <a:endParaRPr sz="1400" spc="500" dirty="0">
              <a:latin typeface="Arial" panose="020B0604020202090204"/>
              <a:cs typeface="Arial" panose="020B0604020202090204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Advanced</a:t>
            </a:r>
            <a:r>
              <a:rPr sz="1400" b="0" spc="15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attributes</a:t>
            </a:r>
            <a:endParaRPr sz="1400" b="1" spc="45" dirty="0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</a:rPr>
              <a:t>List attributes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List decorator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Default filter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Domain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Simple widgets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88000"/>
              </a:lnSpc>
              <a:spcBef>
                <a:spcPts val="245"/>
              </a:spcBef>
            </a:pPr>
            <a:r>
              <a:rPr lang="en-US" altLang="vi-VN" sz="1400" b="1">
                <a:latin typeface="Arial Bold" panose="020B0604020202090204" charset="0"/>
                <a:cs typeface="Arial Bold" panose="020B0604020202090204" charset="0"/>
              </a:rPr>
              <a:t>Advance widgets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9646" y="1133145"/>
            <a:ext cx="5277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50000"/>
              </a:lnSpc>
              <a:spcBef>
                <a:spcPts val="10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spc="-1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2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form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view,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adapt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offers</a:t>
            </a:r>
            <a:r>
              <a:rPr sz="1200" b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inline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tree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match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following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example: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8005" y="1146810"/>
            <a:ext cx="2143125" cy="3743960"/>
            <a:chOff x="548186" y="1146660"/>
            <a:chExt cx="2143125" cy="3057525"/>
          </a:xfrm>
        </p:grpSpPr>
        <p:sp>
          <p:nvSpPr>
            <p:cNvPr id="5" name="object 5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62255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80" dirty="0">
                <a:solidFill>
                  <a:srgbClr val="000000"/>
                </a:solidFill>
              </a:rPr>
              <a:t>Exercise</a:t>
            </a:r>
            <a:endParaRPr sz="5400"/>
          </a:p>
        </p:txBody>
      </p:sp>
      <p:grpSp>
        <p:nvGrpSpPr>
          <p:cNvPr id="13" name="object 13"/>
          <p:cNvGrpSpPr/>
          <p:nvPr/>
        </p:nvGrpSpPr>
        <p:grpSpPr>
          <a:xfrm>
            <a:off x="3314093" y="1933596"/>
            <a:ext cx="5012055" cy="3053080"/>
            <a:chOff x="3314093" y="1933596"/>
            <a:chExt cx="5012055" cy="305308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4093" y="1933596"/>
              <a:ext cx="5011714" cy="30528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9343" y="2009795"/>
              <a:ext cx="4821215" cy="286236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90293" y="1990745"/>
              <a:ext cx="4859655" cy="2900680"/>
            </a:xfrm>
            <a:custGeom>
              <a:avLst/>
              <a:gdLst/>
              <a:ahLst/>
              <a:cxnLst/>
              <a:rect l="l" t="t" r="r" b="b"/>
              <a:pathLst>
                <a:path w="4859655" h="2900679">
                  <a:moveTo>
                    <a:pt x="0" y="0"/>
                  </a:moveTo>
                  <a:lnTo>
                    <a:pt x="4859315" y="0"/>
                  </a:lnTo>
                  <a:lnTo>
                    <a:pt x="4859315" y="2900469"/>
                  </a:lnTo>
                  <a:lnTo>
                    <a:pt x="0" y="290046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9"/>
          <p:cNvSpPr txBox="1"/>
          <p:nvPr/>
        </p:nvSpPr>
        <p:spPr>
          <a:xfrm>
            <a:off x="664210" y="917575"/>
            <a:ext cx="1945640" cy="384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48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sz="1400" spc="40" dirty="0">
                <a:latin typeface="Arial" panose="020B0604020202090204"/>
                <a:cs typeface="Arial" panose="020B0604020202090204"/>
              </a:rPr>
              <a:t>Attributes</a:t>
            </a:r>
            <a:r>
              <a:rPr sz="1400" spc="500" dirty="0">
                <a:latin typeface="Arial" panose="020B0604020202090204"/>
                <a:cs typeface="Arial" panose="020B0604020202090204"/>
              </a:rPr>
              <a:t> </a:t>
            </a:r>
            <a:endParaRPr sz="1400" spc="500" dirty="0">
              <a:latin typeface="Arial" panose="020B0604020202090204"/>
              <a:cs typeface="Arial" panose="020B0604020202090204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Advanced</a:t>
            </a:r>
            <a:r>
              <a:rPr sz="1400" b="0" spc="15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attributes</a:t>
            </a:r>
            <a:endParaRPr sz="1400" b="1" spc="45" dirty="0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</a:rPr>
              <a:t>List attributes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List decorator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Default filter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Domain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Simple widgets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Advance widgets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sz="1400" b="1" spc="-95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Inline</a:t>
            </a:r>
            <a:r>
              <a:rPr sz="1400" b="1" spc="-75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 </a:t>
            </a:r>
            <a:r>
              <a:rPr sz="1400" b="1" spc="-2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tree</a:t>
            </a:r>
            <a:endParaRPr lang="en-US" altLang="vi-VN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2867" y="1200887"/>
            <a:ext cx="1610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inline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09416" y="1395958"/>
            <a:ext cx="5067300" cy="84836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One2many</a:t>
            </a:r>
            <a:r>
              <a:rPr sz="1050" b="1" spc="-27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property_ids</a:t>
            </a:r>
            <a:r>
              <a:rPr sz="1050" b="1" spc="-27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estate.property.type</a:t>
            </a:r>
            <a:endParaRPr sz="1050">
              <a:latin typeface="Courier New" panose="02070409020205090404"/>
              <a:cs typeface="Courier New" panose="02070409020205090404"/>
            </a:endParaRPr>
          </a:p>
          <a:p>
            <a:pPr marL="332740">
              <a:lnSpc>
                <a:spcPct val="100000"/>
              </a:lnSpc>
              <a:spcBef>
                <a:spcPts val="720"/>
              </a:spcBef>
            </a:pP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estate.property.type</a:t>
            </a:r>
            <a:r>
              <a:rPr sz="1050" b="1" spc="-26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form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8005" y="1146810"/>
            <a:ext cx="2143125" cy="3710305"/>
            <a:chOff x="548186" y="1146660"/>
            <a:chExt cx="2143125" cy="3057525"/>
          </a:xfrm>
        </p:grpSpPr>
        <p:sp>
          <p:nvSpPr>
            <p:cNvPr id="6" name="object 6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55841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80" dirty="0">
                <a:solidFill>
                  <a:srgbClr val="000000"/>
                </a:solidFill>
              </a:rPr>
              <a:t>Exercise</a:t>
            </a:r>
            <a:endParaRPr sz="5400"/>
          </a:p>
        </p:txBody>
      </p:sp>
      <p:grpSp>
        <p:nvGrpSpPr>
          <p:cNvPr id="14" name="object 14"/>
          <p:cNvGrpSpPr/>
          <p:nvPr/>
        </p:nvGrpSpPr>
        <p:grpSpPr>
          <a:xfrm>
            <a:off x="2962769" y="2376145"/>
            <a:ext cx="5534025" cy="2575560"/>
            <a:chOff x="2962769" y="2376145"/>
            <a:chExt cx="5534025" cy="257556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2769" y="2376145"/>
              <a:ext cx="5533913" cy="25752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8018" y="2452332"/>
              <a:ext cx="5343414" cy="238478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38993" y="2433282"/>
              <a:ext cx="5381625" cy="2423160"/>
            </a:xfrm>
            <a:custGeom>
              <a:avLst/>
              <a:gdLst/>
              <a:ahLst/>
              <a:cxnLst/>
              <a:rect l="l" t="t" r="r" b="b"/>
              <a:pathLst>
                <a:path w="5381625" h="2423160">
                  <a:moveTo>
                    <a:pt x="0" y="0"/>
                  </a:moveTo>
                  <a:lnTo>
                    <a:pt x="5381489" y="0"/>
                  </a:lnTo>
                  <a:lnTo>
                    <a:pt x="5381489" y="2422882"/>
                  </a:lnTo>
                  <a:lnTo>
                    <a:pt x="0" y="242288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9"/>
          <p:cNvSpPr txBox="1"/>
          <p:nvPr/>
        </p:nvSpPr>
        <p:spPr>
          <a:xfrm>
            <a:off x="664210" y="917575"/>
            <a:ext cx="1945640" cy="384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48000"/>
              </a:lnSpc>
              <a:spcBef>
                <a:spcPts val="100"/>
              </a:spcBef>
            </a:pPr>
            <a:r>
              <a:rPr lang="vi-VN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6</a:t>
            </a:r>
            <a:endParaRPr sz="3000">
              <a:latin typeface="Liberation Sans Narrow"/>
              <a:cs typeface="Liberation Sans Narrow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sz="1400" spc="40" dirty="0">
                <a:latin typeface="Arial" panose="020B0604020202090204"/>
                <a:cs typeface="Arial" panose="020B0604020202090204"/>
              </a:rPr>
              <a:t>Attributes</a:t>
            </a:r>
            <a:r>
              <a:rPr sz="1400" spc="500" dirty="0">
                <a:latin typeface="Arial" panose="020B0604020202090204"/>
                <a:cs typeface="Arial" panose="020B0604020202090204"/>
              </a:rPr>
              <a:t> </a:t>
            </a:r>
            <a:endParaRPr sz="1400" spc="500" dirty="0">
              <a:latin typeface="Arial" panose="020B0604020202090204"/>
              <a:cs typeface="Arial" panose="020B0604020202090204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Advanced</a:t>
            </a:r>
            <a:r>
              <a:rPr sz="1400" b="0" spc="15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45" dirty="0">
                <a:latin typeface="Arial" panose="020B0604020202090204" pitchFamily="34" charset="0"/>
                <a:cs typeface="Arial" panose="020B0604020202090204" pitchFamily="34" charset="0"/>
              </a:rPr>
              <a:t>attributes</a:t>
            </a:r>
            <a:endParaRPr sz="1400" b="1" spc="45" dirty="0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</a:rPr>
              <a:t>List attributes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vi-VN" altLang="en-US" sz="1400" b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List decorator</a:t>
            </a:r>
            <a:endParaRPr lang="vi-VN" altLang="en-US" sz="1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Default filter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Domain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Simple widgets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lang="en-US" altLang="vi-VN" sz="1400" b="0">
                <a:latin typeface="Arial" panose="020B0604020202090204" pitchFamily="34" charset="0"/>
                <a:cs typeface="Arial" panose="020B0604020202090204" pitchFamily="34" charset="0"/>
              </a:rPr>
              <a:t>Advance widgets</a:t>
            </a:r>
            <a:endParaRPr lang="en-US" altLang="vi-V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66040" marR="5080" indent="-635">
              <a:lnSpc>
                <a:spcPct val="148000"/>
              </a:lnSpc>
              <a:spcBef>
                <a:spcPts val="245"/>
              </a:spcBef>
            </a:pPr>
            <a:r>
              <a:rPr sz="1400" b="1" spc="-95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Inline</a:t>
            </a:r>
            <a:r>
              <a:rPr sz="1400" b="1" spc="-75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 </a:t>
            </a:r>
            <a:r>
              <a:rPr sz="1400" b="1" spc="-2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tree</a:t>
            </a:r>
            <a:endParaRPr lang="en-US" altLang="vi-VN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2858" y="1180992"/>
            <a:ext cx="504063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400" spc="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might</a:t>
            </a:r>
            <a:r>
              <a:rPr sz="1400" spc="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see</a:t>
            </a:r>
            <a:r>
              <a:rPr sz="1400" spc="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400" spc="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400" spc="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i="1" spc="105" dirty="0">
                <a:solidFill>
                  <a:srgbClr val="FFAA1A"/>
                </a:solidFill>
                <a:latin typeface="Liberation Sans Narrow"/>
                <a:cs typeface="Liberation Sans Narrow"/>
              </a:rPr>
              <a:t>“attrs”</a:t>
            </a:r>
            <a:r>
              <a:rPr sz="1400" b="1" i="1" spc="110" dirty="0">
                <a:solidFill>
                  <a:srgbClr val="FFAA1A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400" spc="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i="1" spc="114" dirty="0">
                <a:solidFill>
                  <a:srgbClr val="FFAA1A"/>
                </a:solidFill>
                <a:latin typeface="Liberation Sans Narrow"/>
                <a:cs typeface="Liberation Sans Narrow"/>
              </a:rPr>
              <a:t>“states”</a:t>
            </a:r>
            <a:r>
              <a:rPr sz="1400" b="1" i="1" spc="30" dirty="0">
                <a:solidFill>
                  <a:srgbClr val="FFAA1A"/>
                </a:solidFill>
                <a:latin typeface="Liberation Sans Narrow"/>
                <a:cs typeface="Liberation Sans Narrow"/>
              </a:rPr>
              <a:t> </a:t>
            </a:r>
            <a:r>
              <a:rPr sz="1400" i="1" spc="12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in</a:t>
            </a:r>
            <a:r>
              <a:rPr sz="1400" i="1" spc="10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400" i="1" spc="18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some</a:t>
            </a:r>
            <a:r>
              <a:rPr sz="1400" i="1" spc="10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400" i="1" spc="16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old</a:t>
            </a:r>
            <a:r>
              <a:rPr sz="1400" i="1" spc="10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400" i="1" spc="16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views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7273" y="2776619"/>
            <a:ext cx="7952740" cy="651510"/>
            <a:chOff x="887273" y="2776619"/>
            <a:chExt cx="7952740" cy="6515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7273" y="2776619"/>
              <a:ext cx="7952384" cy="650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63473" y="2833769"/>
              <a:ext cx="7800340" cy="499109"/>
            </a:xfrm>
            <a:custGeom>
              <a:avLst/>
              <a:gdLst/>
              <a:ahLst/>
              <a:cxnLst/>
              <a:rect l="l" t="t" r="r" b="b"/>
              <a:pathLst>
                <a:path w="7800340" h="499110">
                  <a:moveTo>
                    <a:pt x="7716884" y="498598"/>
                  </a:moveTo>
                  <a:lnTo>
                    <a:pt x="83102" y="498598"/>
                  </a:lnTo>
                  <a:lnTo>
                    <a:pt x="50754" y="492069"/>
                  </a:lnTo>
                  <a:lnTo>
                    <a:pt x="24339" y="474261"/>
                  </a:lnTo>
                  <a:lnTo>
                    <a:pt x="6530" y="447847"/>
                  </a:lnTo>
                  <a:lnTo>
                    <a:pt x="0" y="415499"/>
                  </a:lnTo>
                  <a:lnTo>
                    <a:pt x="0" y="83099"/>
                  </a:lnTo>
                  <a:lnTo>
                    <a:pt x="6530" y="50751"/>
                  </a:lnTo>
                  <a:lnTo>
                    <a:pt x="24339" y="24337"/>
                  </a:lnTo>
                  <a:lnTo>
                    <a:pt x="50754" y="6529"/>
                  </a:lnTo>
                  <a:lnTo>
                    <a:pt x="83102" y="0"/>
                  </a:lnTo>
                  <a:lnTo>
                    <a:pt x="7716884" y="0"/>
                  </a:lnTo>
                  <a:lnTo>
                    <a:pt x="7762984" y="13964"/>
                  </a:lnTo>
                  <a:lnTo>
                    <a:pt x="7793659" y="51296"/>
                  </a:lnTo>
                  <a:lnTo>
                    <a:pt x="7799984" y="83099"/>
                  </a:lnTo>
                  <a:lnTo>
                    <a:pt x="7799984" y="415499"/>
                  </a:lnTo>
                  <a:lnTo>
                    <a:pt x="7793454" y="447847"/>
                  </a:lnTo>
                  <a:lnTo>
                    <a:pt x="7775646" y="474261"/>
                  </a:lnTo>
                  <a:lnTo>
                    <a:pt x="7749232" y="492069"/>
                  </a:lnTo>
                  <a:lnTo>
                    <a:pt x="7716884" y="4985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63473" y="2833769"/>
              <a:ext cx="7800340" cy="499109"/>
            </a:xfrm>
            <a:custGeom>
              <a:avLst/>
              <a:gdLst/>
              <a:ahLst/>
              <a:cxnLst/>
              <a:rect l="l" t="t" r="r" b="b"/>
              <a:pathLst>
                <a:path w="7800340" h="499110">
                  <a:moveTo>
                    <a:pt x="0" y="83099"/>
                  </a:moveTo>
                  <a:lnTo>
                    <a:pt x="6530" y="50751"/>
                  </a:lnTo>
                  <a:lnTo>
                    <a:pt x="24339" y="24337"/>
                  </a:lnTo>
                  <a:lnTo>
                    <a:pt x="50754" y="6529"/>
                  </a:lnTo>
                  <a:lnTo>
                    <a:pt x="83102" y="0"/>
                  </a:lnTo>
                  <a:lnTo>
                    <a:pt x="7716884" y="0"/>
                  </a:lnTo>
                  <a:lnTo>
                    <a:pt x="7762984" y="13964"/>
                  </a:lnTo>
                  <a:lnTo>
                    <a:pt x="7793659" y="51296"/>
                  </a:lnTo>
                  <a:lnTo>
                    <a:pt x="7799984" y="83099"/>
                  </a:lnTo>
                  <a:lnTo>
                    <a:pt x="7799984" y="415499"/>
                  </a:lnTo>
                  <a:lnTo>
                    <a:pt x="7793454" y="447847"/>
                  </a:lnTo>
                  <a:lnTo>
                    <a:pt x="7775646" y="474261"/>
                  </a:lnTo>
                  <a:lnTo>
                    <a:pt x="7749232" y="492069"/>
                  </a:lnTo>
                  <a:lnTo>
                    <a:pt x="7716884" y="498598"/>
                  </a:lnTo>
                  <a:lnTo>
                    <a:pt x="83102" y="498598"/>
                  </a:lnTo>
                  <a:lnTo>
                    <a:pt x="50754" y="492069"/>
                  </a:lnTo>
                  <a:lnTo>
                    <a:pt x="24339" y="474261"/>
                  </a:lnTo>
                  <a:lnTo>
                    <a:pt x="6530" y="447847"/>
                  </a:lnTo>
                  <a:lnTo>
                    <a:pt x="0" y="415499"/>
                  </a:lnTo>
                  <a:lnTo>
                    <a:pt x="0" y="830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23274" y="1837171"/>
            <a:ext cx="8990330" cy="702310"/>
            <a:chOff x="123274" y="1837171"/>
            <a:chExt cx="8990330" cy="7023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74" y="1837171"/>
              <a:ext cx="8989782" cy="7022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9474" y="1894321"/>
              <a:ext cx="8837930" cy="549910"/>
            </a:xfrm>
            <a:custGeom>
              <a:avLst/>
              <a:gdLst/>
              <a:ahLst/>
              <a:cxnLst/>
              <a:rect l="l" t="t" r="r" b="b"/>
              <a:pathLst>
                <a:path w="8837930" h="549910">
                  <a:moveTo>
                    <a:pt x="8745732" y="549898"/>
                  </a:moveTo>
                  <a:lnTo>
                    <a:pt x="91652" y="549898"/>
                  </a:lnTo>
                  <a:lnTo>
                    <a:pt x="55977" y="542696"/>
                  </a:lnTo>
                  <a:lnTo>
                    <a:pt x="26844" y="523054"/>
                  </a:lnTo>
                  <a:lnTo>
                    <a:pt x="7202" y="493921"/>
                  </a:lnTo>
                  <a:lnTo>
                    <a:pt x="0" y="458246"/>
                  </a:lnTo>
                  <a:lnTo>
                    <a:pt x="0" y="91652"/>
                  </a:lnTo>
                  <a:lnTo>
                    <a:pt x="7202" y="55977"/>
                  </a:lnTo>
                  <a:lnTo>
                    <a:pt x="26844" y="26844"/>
                  </a:lnTo>
                  <a:lnTo>
                    <a:pt x="55977" y="7202"/>
                  </a:lnTo>
                  <a:lnTo>
                    <a:pt x="91652" y="0"/>
                  </a:lnTo>
                  <a:lnTo>
                    <a:pt x="8745732" y="0"/>
                  </a:lnTo>
                  <a:lnTo>
                    <a:pt x="8796578" y="15398"/>
                  </a:lnTo>
                  <a:lnTo>
                    <a:pt x="8830407" y="56578"/>
                  </a:lnTo>
                  <a:lnTo>
                    <a:pt x="8837382" y="91652"/>
                  </a:lnTo>
                  <a:lnTo>
                    <a:pt x="8837382" y="458246"/>
                  </a:lnTo>
                  <a:lnTo>
                    <a:pt x="8830181" y="493921"/>
                  </a:lnTo>
                  <a:lnTo>
                    <a:pt x="8810541" y="523054"/>
                  </a:lnTo>
                  <a:lnTo>
                    <a:pt x="8781410" y="542696"/>
                  </a:lnTo>
                  <a:lnTo>
                    <a:pt x="8745732" y="5498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9474" y="1894321"/>
              <a:ext cx="8837930" cy="549910"/>
            </a:xfrm>
            <a:custGeom>
              <a:avLst/>
              <a:gdLst/>
              <a:ahLst/>
              <a:cxnLst/>
              <a:rect l="l" t="t" r="r" b="b"/>
              <a:pathLst>
                <a:path w="8837930" h="549910">
                  <a:moveTo>
                    <a:pt x="0" y="91652"/>
                  </a:moveTo>
                  <a:lnTo>
                    <a:pt x="7202" y="55977"/>
                  </a:lnTo>
                  <a:lnTo>
                    <a:pt x="26844" y="26844"/>
                  </a:lnTo>
                  <a:lnTo>
                    <a:pt x="55977" y="7202"/>
                  </a:lnTo>
                  <a:lnTo>
                    <a:pt x="91652" y="0"/>
                  </a:lnTo>
                  <a:lnTo>
                    <a:pt x="8745732" y="0"/>
                  </a:lnTo>
                  <a:lnTo>
                    <a:pt x="8796578" y="15398"/>
                  </a:lnTo>
                  <a:lnTo>
                    <a:pt x="8830407" y="56578"/>
                  </a:lnTo>
                  <a:lnTo>
                    <a:pt x="8837382" y="91652"/>
                  </a:lnTo>
                  <a:lnTo>
                    <a:pt x="8837382" y="458246"/>
                  </a:lnTo>
                  <a:lnTo>
                    <a:pt x="8830181" y="493921"/>
                  </a:lnTo>
                  <a:lnTo>
                    <a:pt x="8810541" y="523054"/>
                  </a:lnTo>
                  <a:lnTo>
                    <a:pt x="8781410" y="542696"/>
                  </a:lnTo>
                  <a:lnTo>
                    <a:pt x="8745732" y="549898"/>
                  </a:lnTo>
                  <a:lnTo>
                    <a:pt x="91652" y="549898"/>
                  </a:lnTo>
                  <a:lnTo>
                    <a:pt x="55977" y="542696"/>
                  </a:lnTo>
                  <a:lnTo>
                    <a:pt x="26844" y="523054"/>
                  </a:lnTo>
                  <a:lnTo>
                    <a:pt x="7202" y="493921"/>
                  </a:lnTo>
                  <a:lnTo>
                    <a:pt x="0" y="458246"/>
                  </a:lnTo>
                  <a:lnTo>
                    <a:pt x="0" y="9165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04997" y="2979709"/>
            <a:ext cx="73171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2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</a:t>
            </a:r>
            <a:r>
              <a:rPr sz="1100" b="1" spc="4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2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"action_payslip_cancel"</a:t>
            </a:r>
            <a:r>
              <a:rPr sz="1100" b="1" spc="409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7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00" b="1" spc="7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"Cancel"</a:t>
            </a:r>
            <a:r>
              <a:rPr sz="1100" b="1" spc="40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5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type</a:t>
            </a:r>
            <a:r>
              <a:rPr sz="11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"object"</a:t>
            </a:r>
            <a:r>
              <a:rPr sz="1100" b="1" spc="4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8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states="</a:t>
            </a:r>
            <a:r>
              <a:rPr sz="1100" b="1" spc="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raft,done,verify</a:t>
            </a:r>
            <a:r>
              <a:rPr sz="1100" b="1" spc="8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1100" b="1" spc="40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046" y="2032897"/>
            <a:ext cx="84683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3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3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4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attrs="</a:t>
            </a:r>
            <a:r>
              <a:rPr sz="1100" b="1" spc="14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{'invisible':</a:t>
            </a:r>
            <a:r>
              <a:rPr sz="1100" b="1" spc="29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8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[('display_name',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2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'=',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False)],</a:t>
            </a:r>
            <a:r>
              <a:rPr sz="1100" b="1" spc="29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'readonly':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[('amount',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2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'!=',</a:t>
            </a:r>
            <a:r>
              <a:rPr sz="1100" b="1" spc="29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3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0)]}</a:t>
            </a:r>
            <a:r>
              <a:rPr sz="1100" b="1" spc="13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1100" b="1" spc="28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422" y="352124"/>
            <a:ext cx="924995" cy="22662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 dirty="0">
                <a:solidFill>
                  <a:srgbClr val="333333"/>
                </a:solidFill>
              </a:rPr>
              <a:t>Views</a:t>
            </a:r>
            <a:r>
              <a:rPr sz="3200" spc="50" dirty="0">
                <a:solidFill>
                  <a:srgbClr val="333333"/>
                </a:solidFill>
              </a:rPr>
              <a:t> </a:t>
            </a:r>
            <a:r>
              <a:rPr sz="3200" spc="-195" dirty="0">
                <a:solidFill>
                  <a:srgbClr val="333333"/>
                </a:solidFill>
              </a:rPr>
              <a:t>before</a:t>
            </a:r>
            <a:endParaRPr sz="3200"/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77187" y="2839919"/>
            <a:ext cx="768023" cy="49869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5146" y="2244346"/>
            <a:ext cx="548638" cy="548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2858" y="1180992"/>
            <a:ext cx="504063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400" spc="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might</a:t>
            </a:r>
            <a:r>
              <a:rPr sz="1400" spc="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see</a:t>
            </a:r>
            <a:r>
              <a:rPr sz="1400" spc="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400" spc="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400" spc="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i="1" spc="105" dirty="0">
                <a:solidFill>
                  <a:srgbClr val="FFAA1A"/>
                </a:solidFill>
                <a:latin typeface="Liberation Sans Narrow"/>
                <a:cs typeface="Liberation Sans Narrow"/>
              </a:rPr>
              <a:t>“attrs”</a:t>
            </a:r>
            <a:r>
              <a:rPr sz="1400" b="1" i="1" spc="110" dirty="0">
                <a:solidFill>
                  <a:srgbClr val="FFAA1A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400" spc="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i="1" spc="114" dirty="0">
                <a:solidFill>
                  <a:srgbClr val="FFAA1A"/>
                </a:solidFill>
                <a:latin typeface="Liberation Sans Narrow"/>
                <a:cs typeface="Liberation Sans Narrow"/>
              </a:rPr>
              <a:t>“states”</a:t>
            </a:r>
            <a:r>
              <a:rPr sz="1400" b="1" i="1" spc="30" dirty="0">
                <a:solidFill>
                  <a:srgbClr val="FFAA1A"/>
                </a:solidFill>
                <a:latin typeface="Liberation Sans Narrow"/>
                <a:cs typeface="Liberation Sans Narrow"/>
              </a:rPr>
              <a:t> </a:t>
            </a:r>
            <a:r>
              <a:rPr sz="1400" i="1" spc="12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in</a:t>
            </a:r>
            <a:r>
              <a:rPr sz="1400" i="1" spc="10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400" i="1" spc="18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some</a:t>
            </a:r>
            <a:r>
              <a:rPr sz="1400" i="1" spc="10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400" i="1" spc="16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old</a:t>
            </a:r>
            <a:r>
              <a:rPr sz="1400" i="1" spc="10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400" i="1" spc="16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views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7273" y="2776619"/>
            <a:ext cx="7952740" cy="651510"/>
            <a:chOff x="887273" y="2776619"/>
            <a:chExt cx="7952740" cy="6515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7273" y="2776619"/>
              <a:ext cx="7952384" cy="650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63473" y="2833769"/>
              <a:ext cx="7800340" cy="499109"/>
            </a:xfrm>
            <a:custGeom>
              <a:avLst/>
              <a:gdLst/>
              <a:ahLst/>
              <a:cxnLst/>
              <a:rect l="l" t="t" r="r" b="b"/>
              <a:pathLst>
                <a:path w="7800340" h="499110">
                  <a:moveTo>
                    <a:pt x="7716884" y="498598"/>
                  </a:moveTo>
                  <a:lnTo>
                    <a:pt x="83102" y="498598"/>
                  </a:lnTo>
                  <a:lnTo>
                    <a:pt x="50754" y="492069"/>
                  </a:lnTo>
                  <a:lnTo>
                    <a:pt x="24339" y="474261"/>
                  </a:lnTo>
                  <a:lnTo>
                    <a:pt x="6530" y="447847"/>
                  </a:lnTo>
                  <a:lnTo>
                    <a:pt x="0" y="415499"/>
                  </a:lnTo>
                  <a:lnTo>
                    <a:pt x="0" y="83099"/>
                  </a:lnTo>
                  <a:lnTo>
                    <a:pt x="6530" y="50751"/>
                  </a:lnTo>
                  <a:lnTo>
                    <a:pt x="24339" y="24337"/>
                  </a:lnTo>
                  <a:lnTo>
                    <a:pt x="50754" y="6529"/>
                  </a:lnTo>
                  <a:lnTo>
                    <a:pt x="83102" y="0"/>
                  </a:lnTo>
                  <a:lnTo>
                    <a:pt x="7716884" y="0"/>
                  </a:lnTo>
                  <a:lnTo>
                    <a:pt x="7762984" y="13964"/>
                  </a:lnTo>
                  <a:lnTo>
                    <a:pt x="7793659" y="51296"/>
                  </a:lnTo>
                  <a:lnTo>
                    <a:pt x="7799984" y="83099"/>
                  </a:lnTo>
                  <a:lnTo>
                    <a:pt x="7799984" y="415499"/>
                  </a:lnTo>
                  <a:lnTo>
                    <a:pt x="7793454" y="447847"/>
                  </a:lnTo>
                  <a:lnTo>
                    <a:pt x="7775646" y="474261"/>
                  </a:lnTo>
                  <a:lnTo>
                    <a:pt x="7749232" y="492069"/>
                  </a:lnTo>
                  <a:lnTo>
                    <a:pt x="7716884" y="4985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63473" y="2833769"/>
              <a:ext cx="7800340" cy="499109"/>
            </a:xfrm>
            <a:custGeom>
              <a:avLst/>
              <a:gdLst/>
              <a:ahLst/>
              <a:cxnLst/>
              <a:rect l="l" t="t" r="r" b="b"/>
              <a:pathLst>
                <a:path w="7800340" h="499110">
                  <a:moveTo>
                    <a:pt x="0" y="83099"/>
                  </a:moveTo>
                  <a:lnTo>
                    <a:pt x="6530" y="50751"/>
                  </a:lnTo>
                  <a:lnTo>
                    <a:pt x="24339" y="24337"/>
                  </a:lnTo>
                  <a:lnTo>
                    <a:pt x="50754" y="6529"/>
                  </a:lnTo>
                  <a:lnTo>
                    <a:pt x="83102" y="0"/>
                  </a:lnTo>
                  <a:lnTo>
                    <a:pt x="7716884" y="0"/>
                  </a:lnTo>
                  <a:lnTo>
                    <a:pt x="7762984" y="13964"/>
                  </a:lnTo>
                  <a:lnTo>
                    <a:pt x="7793659" y="51296"/>
                  </a:lnTo>
                  <a:lnTo>
                    <a:pt x="7799984" y="83099"/>
                  </a:lnTo>
                  <a:lnTo>
                    <a:pt x="7799984" y="415499"/>
                  </a:lnTo>
                  <a:lnTo>
                    <a:pt x="7793454" y="447847"/>
                  </a:lnTo>
                  <a:lnTo>
                    <a:pt x="7775646" y="474261"/>
                  </a:lnTo>
                  <a:lnTo>
                    <a:pt x="7749232" y="492069"/>
                  </a:lnTo>
                  <a:lnTo>
                    <a:pt x="7716884" y="498598"/>
                  </a:lnTo>
                  <a:lnTo>
                    <a:pt x="83102" y="498598"/>
                  </a:lnTo>
                  <a:lnTo>
                    <a:pt x="50754" y="492069"/>
                  </a:lnTo>
                  <a:lnTo>
                    <a:pt x="24339" y="474261"/>
                  </a:lnTo>
                  <a:lnTo>
                    <a:pt x="6530" y="447847"/>
                  </a:lnTo>
                  <a:lnTo>
                    <a:pt x="0" y="415499"/>
                  </a:lnTo>
                  <a:lnTo>
                    <a:pt x="0" y="830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23274" y="1837171"/>
            <a:ext cx="8990330" cy="702310"/>
            <a:chOff x="123274" y="1837171"/>
            <a:chExt cx="8990330" cy="7023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74" y="1837171"/>
              <a:ext cx="8989782" cy="7022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9474" y="1894321"/>
              <a:ext cx="8837930" cy="549910"/>
            </a:xfrm>
            <a:custGeom>
              <a:avLst/>
              <a:gdLst/>
              <a:ahLst/>
              <a:cxnLst/>
              <a:rect l="l" t="t" r="r" b="b"/>
              <a:pathLst>
                <a:path w="8837930" h="549910">
                  <a:moveTo>
                    <a:pt x="8745732" y="549898"/>
                  </a:moveTo>
                  <a:lnTo>
                    <a:pt x="91652" y="549898"/>
                  </a:lnTo>
                  <a:lnTo>
                    <a:pt x="55977" y="542696"/>
                  </a:lnTo>
                  <a:lnTo>
                    <a:pt x="26844" y="523054"/>
                  </a:lnTo>
                  <a:lnTo>
                    <a:pt x="7202" y="493921"/>
                  </a:lnTo>
                  <a:lnTo>
                    <a:pt x="0" y="458246"/>
                  </a:lnTo>
                  <a:lnTo>
                    <a:pt x="0" y="91652"/>
                  </a:lnTo>
                  <a:lnTo>
                    <a:pt x="7202" y="55977"/>
                  </a:lnTo>
                  <a:lnTo>
                    <a:pt x="26844" y="26844"/>
                  </a:lnTo>
                  <a:lnTo>
                    <a:pt x="55977" y="7202"/>
                  </a:lnTo>
                  <a:lnTo>
                    <a:pt x="91652" y="0"/>
                  </a:lnTo>
                  <a:lnTo>
                    <a:pt x="8745732" y="0"/>
                  </a:lnTo>
                  <a:lnTo>
                    <a:pt x="8796578" y="15398"/>
                  </a:lnTo>
                  <a:lnTo>
                    <a:pt x="8830407" y="56578"/>
                  </a:lnTo>
                  <a:lnTo>
                    <a:pt x="8837382" y="91652"/>
                  </a:lnTo>
                  <a:lnTo>
                    <a:pt x="8837382" y="458246"/>
                  </a:lnTo>
                  <a:lnTo>
                    <a:pt x="8830181" y="493921"/>
                  </a:lnTo>
                  <a:lnTo>
                    <a:pt x="8810541" y="523054"/>
                  </a:lnTo>
                  <a:lnTo>
                    <a:pt x="8781410" y="542696"/>
                  </a:lnTo>
                  <a:lnTo>
                    <a:pt x="8745732" y="5498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9474" y="1894321"/>
              <a:ext cx="8837930" cy="549910"/>
            </a:xfrm>
            <a:custGeom>
              <a:avLst/>
              <a:gdLst/>
              <a:ahLst/>
              <a:cxnLst/>
              <a:rect l="l" t="t" r="r" b="b"/>
              <a:pathLst>
                <a:path w="8837930" h="549910">
                  <a:moveTo>
                    <a:pt x="0" y="91652"/>
                  </a:moveTo>
                  <a:lnTo>
                    <a:pt x="7202" y="55977"/>
                  </a:lnTo>
                  <a:lnTo>
                    <a:pt x="26844" y="26844"/>
                  </a:lnTo>
                  <a:lnTo>
                    <a:pt x="55977" y="7202"/>
                  </a:lnTo>
                  <a:lnTo>
                    <a:pt x="91652" y="0"/>
                  </a:lnTo>
                  <a:lnTo>
                    <a:pt x="8745732" y="0"/>
                  </a:lnTo>
                  <a:lnTo>
                    <a:pt x="8796578" y="15398"/>
                  </a:lnTo>
                  <a:lnTo>
                    <a:pt x="8830407" y="56578"/>
                  </a:lnTo>
                  <a:lnTo>
                    <a:pt x="8837382" y="91652"/>
                  </a:lnTo>
                  <a:lnTo>
                    <a:pt x="8837382" y="458246"/>
                  </a:lnTo>
                  <a:lnTo>
                    <a:pt x="8830181" y="493921"/>
                  </a:lnTo>
                  <a:lnTo>
                    <a:pt x="8810541" y="523054"/>
                  </a:lnTo>
                  <a:lnTo>
                    <a:pt x="8781410" y="542696"/>
                  </a:lnTo>
                  <a:lnTo>
                    <a:pt x="8745732" y="549898"/>
                  </a:lnTo>
                  <a:lnTo>
                    <a:pt x="91652" y="549898"/>
                  </a:lnTo>
                  <a:lnTo>
                    <a:pt x="55977" y="542696"/>
                  </a:lnTo>
                  <a:lnTo>
                    <a:pt x="26844" y="523054"/>
                  </a:lnTo>
                  <a:lnTo>
                    <a:pt x="7202" y="493921"/>
                  </a:lnTo>
                  <a:lnTo>
                    <a:pt x="0" y="458246"/>
                  </a:lnTo>
                  <a:lnTo>
                    <a:pt x="0" y="9165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04997" y="2979709"/>
            <a:ext cx="73171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2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</a:t>
            </a:r>
            <a:r>
              <a:rPr sz="1100" b="1" spc="4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2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"action_payslip_cancel"</a:t>
            </a:r>
            <a:r>
              <a:rPr sz="1100" b="1" spc="409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7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00" b="1" spc="7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"Cancel"</a:t>
            </a:r>
            <a:r>
              <a:rPr sz="1100" b="1" spc="40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5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type</a:t>
            </a:r>
            <a:r>
              <a:rPr sz="11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"object"</a:t>
            </a:r>
            <a:r>
              <a:rPr sz="1100" b="1" spc="4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8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states="</a:t>
            </a:r>
            <a:r>
              <a:rPr sz="1100" b="1" spc="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raft,done,verify</a:t>
            </a:r>
            <a:r>
              <a:rPr sz="1100" b="1" spc="8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1100" b="1" spc="40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046" y="2032897"/>
            <a:ext cx="84683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3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3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4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attrs="</a:t>
            </a:r>
            <a:r>
              <a:rPr sz="1100" b="1" spc="14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{'invisible':</a:t>
            </a:r>
            <a:r>
              <a:rPr sz="1100" b="1" spc="29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8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[('display_name',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2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'=',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False)],</a:t>
            </a:r>
            <a:r>
              <a:rPr sz="1100" b="1" spc="29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'readonly':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[('amount',</a:t>
            </a:r>
            <a:r>
              <a:rPr sz="1100" b="1" spc="2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2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'!=',</a:t>
            </a:r>
            <a:r>
              <a:rPr sz="1100" b="1" spc="29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3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0)]}</a:t>
            </a:r>
            <a:r>
              <a:rPr sz="1100" b="1" spc="13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1100" b="1" spc="28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422" y="352124"/>
            <a:ext cx="924995" cy="22662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 dirty="0">
                <a:solidFill>
                  <a:srgbClr val="333333"/>
                </a:solidFill>
              </a:rPr>
              <a:t>Views</a:t>
            </a:r>
            <a:r>
              <a:rPr sz="3200" spc="50" dirty="0">
                <a:solidFill>
                  <a:srgbClr val="333333"/>
                </a:solidFill>
              </a:rPr>
              <a:t> </a:t>
            </a:r>
            <a:r>
              <a:rPr sz="3200" spc="-195" dirty="0">
                <a:solidFill>
                  <a:srgbClr val="333333"/>
                </a:solidFill>
              </a:rPr>
              <a:t>before</a:t>
            </a:r>
            <a:endParaRPr sz="3200"/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77187" y="2839919"/>
            <a:ext cx="768023" cy="49869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5146" y="2244346"/>
            <a:ext cx="548638" cy="5486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26861" y="4121722"/>
            <a:ext cx="286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➔"/>
              <a:tabLst>
                <a:tab pos="355600" algn="l"/>
              </a:tabLst>
            </a:pPr>
            <a:r>
              <a:rPr sz="18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800" b="1" spc="-1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valid since</a:t>
            </a:r>
            <a:r>
              <a:rPr sz="1800" b="1" spc="-1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Odoo</a:t>
            </a:r>
            <a:r>
              <a:rPr sz="1800" b="1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b="1" spc="-28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17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13006" y="1795676"/>
            <a:ext cx="6158826" cy="18383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799" y="2836444"/>
            <a:ext cx="8499475" cy="566420"/>
            <a:chOff x="228799" y="2836444"/>
            <a:chExt cx="8499475" cy="5664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8799" y="2836444"/>
              <a:ext cx="8499283" cy="5660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4999" y="2893594"/>
              <a:ext cx="8347075" cy="414020"/>
            </a:xfrm>
            <a:custGeom>
              <a:avLst/>
              <a:gdLst/>
              <a:ahLst/>
              <a:cxnLst/>
              <a:rect l="l" t="t" r="r" b="b"/>
              <a:pathLst>
                <a:path w="8347075" h="414020">
                  <a:moveTo>
                    <a:pt x="8277933" y="413699"/>
                  </a:moveTo>
                  <a:lnTo>
                    <a:pt x="68952" y="413699"/>
                  </a:lnTo>
                  <a:lnTo>
                    <a:pt x="42112" y="408280"/>
                  </a:lnTo>
                  <a:lnTo>
                    <a:pt x="20195" y="393502"/>
                  </a:lnTo>
                  <a:lnTo>
                    <a:pt x="5418" y="371585"/>
                  </a:lnTo>
                  <a:lnTo>
                    <a:pt x="0" y="344749"/>
                  </a:lnTo>
                  <a:lnTo>
                    <a:pt x="0" y="68949"/>
                  </a:lnTo>
                  <a:lnTo>
                    <a:pt x="5418" y="42113"/>
                  </a:lnTo>
                  <a:lnTo>
                    <a:pt x="20195" y="20196"/>
                  </a:lnTo>
                  <a:lnTo>
                    <a:pt x="42112" y="5419"/>
                  </a:lnTo>
                  <a:lnTo>
                    <a:pt x="68952" y="0"/>
                  </a:lnTo>
                  <a:lnTo>
                    <a:pt x="8277933" y="0"/>
                  </a:lnTo>
                  <a:lnTo>
                    <a:pt x="8316183" y="11580"/>
                  </a:lnTo>
                  <a:lnTo>
                    <a:pt x="8341630" y="42559"/>
                  </a:lnTo>
                  <a:lnTo>
                    <a:pt x="8346883" y="68949"/>
                  </a:lnTo>
                  <a:lnTo>
                    <a:pt x="8346883" y="344749"/>
                  </a:lnTo>
                  <a:lnTo>
                    <a:pt x="8341464" y="371585"/>
                  </a:lnTo>
                  <a:lnTo>
                    <a:pt x="8326686" y="393502"/>
                  </a:lnTo>
                  <a:lnTo>
                    <a:pt x="8304769" y="408280"/>
                  </a:lnTo>
                  <a:lnTo>
                    <a:pt x="8277933" y="4136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4999" y="2893594"/>
              <a:ext cx="8347075" cy="414020"/>
            </a:xfrm>
            <a:custGeom>
              <a:avLst/>
              <a:gdLst/>
              <a:ahLst/>
              <a:cxnLst/>
              <a:rect l="l" t="t" r="r" b="b"/>
              <a:pathLst>
                <a:path w="8347075" h="414020">
                  <a:moveTo>
                    <a:pt x="0" y="68949"/>
                  </a:moveTo>
                  <a:lnTo>
                    <a:pt x="5418" y="42113"/>
                  </a:lnTo>
                  <a:lnTo>
                    <a:pt x="20195" y="20196"/>
                  </a:lnTo>
                  <a:lnTo>
                    <a:pt x="42112" y="5419"/>
                  </a:lnTo>
                  <a:lnTo>
                    <a:pt x="68952" y="0"/>
                  </a:lnTo>
                  <a:lnTo>
                    <a:pt x="8277933" y="0"/>
                  </a:lnTo>
                  <a:lnTo>
                    <a:pt x="8316183" y="11580"/>
                  </a:lnTo>
                  <a:lnTo>
                    <a:pt x="8341630" y="42559"/>
                  </a:lnTo>
                  <a:lnTo>
                    <a:pt x="8346883" y="68949"/>
                  </a:lnTo>
                  <a:lnTo>
                    <a:pt x="8346883" y="344749"/>
                  </a:lnTo>
                  <a:lnTo>
                    <a:pt x="8341464" y="371585"/>
                  </a:lnTo>
                  <a:lnTo>
                    <a:pt x="8326686" y="393502"/>
                  </a:lnTo>
                  <a:lnTo>
                    <a:pt x="8304769" y="408280"/>
                  </a:lnTo>
                  <a:lnTo>
                    <a:pt x="8277933" y="413699"/>
                  </a:lnTo>
                  <a:lnTo>
                    <a:pt x="68952" y="413699"/>
                  </a:lnTo>
                  <a:lnTo>
                    <a:pt x="42112" y="408280"/>
                  </a:lnTo>
                  <a:lnTo>
                    <a:pt x="20195" y="393502"/>
                  </a:lnTo>
                  <a:lnTo>
                    <a:pt x="5418" y="371585"/>
                  </a:lnTo>
                  <a:lnTo>
                    <a:pt x="0" y="344749"/>
                  </a:lnTo>
                  <a:lnTo>
                    <a:pt x="0" y="689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523886" y="1662863"/>
            <a:ext cx="33166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Deal</a:t>
            </a:r>
            <a:r>
              <a:rPr sz="1400" spc="1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7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400" spc="1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Python</a:t>
            </a:r>
            <a:r>
              <a:rPr sz="1400" spc="1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booleans</a:t>
            </a:r>
            <a:r>
              <a:rPr sz="1400" spc="1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expressions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806" y="2973632"/>
            <a:ext cx="816165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42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"description"</a:t>
            </a:r>
            <a:r>
              <a:rPr sz="1100" b="1" spc="4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9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invisible</a:t>
            </a:r>
            <a:r>
              <a:rPr sz="1100" b="1" spc="9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9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lang="vi-VN" altLang="" sz="1100" b="1" spc="9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1</a:t>
            </a:r>
            <a:r>
              <a:rPr sz="1100" b="1" spc="9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1100" b="1" spc="4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readonly</a:t>
            </a:r>
            <a:r>
              <a:rPr sz="1100" b="1" spc="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"1"</a:t>
            </a:r>
            <a:r>
              <a:rPr sz="1100" b="1" spc="42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5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required</a:t>
            </a:r>
            <a:r>
              <a:rPr sz="11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lang="vi-VN" altLang="" sz="11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1</a:t>
            </a:r>
            <a:r>
              <a:rPr sz="1100" b="1" spc="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1100" b="1" spc="7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308165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35" dirty="0">
                <a:solidFill>
                  <a:srgbClr val="333333"/>
                </a:solidFill>
              </a:rPr>
              <a:t>Fields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85" dirty="0">
                <a:solidFill>
                  <a:srgbClr val="333333"/>
                </a:solidFill>
              </a:rPr>
              <a:t>attributes</a:t>
            </a:r>
            <a:endParaRPr sz="320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49" y="605888"/>
            <a:ext cx="690086" cy="6572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47122" y="957117"/>
            <a:ext cx="2565400" cy="146050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00" spc="1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3</a:t>
            </a:r>
            <a:r>
              <a:rPr sz="1600" spc="6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Simple</a:t>
            </a:r>
            <a:r>
              <a:rPr sz="16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6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view </a:t>
            </a:r>
            <a:r>
              <a:rPr sz="16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attributes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412115" indent="-335280">
              <a:lnSpc>
                <a:spcPct val="100000"/>
              </a:lnSpc>
              <a:spcBef>
                <a:spcPts val="865"/>
              </a:spcBef>
              <a:buChar char="●"/>
              <a:tabLst>
                <a:tab pos="412115" algn="l"/>
              </a:tabLst>
            </a:pPr>
            <a:r>
              <a:rPr sz="1400" b="1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readonly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412115" indent="-335280">
              <a:lnSpc>
                <a:spcPct val="100000"/>
              </a:lnSpc>
              <a:spcBef>
                <a:spcPts val="1245"/>
              </a:spcBef>
              <a:buChar char="●"/>
              <a:tabLst>
                <a:tab pos="412115" algn="l"/>
              </a:tabLst>
            </a:pPr>
            <a:r>
              <a:rPr sz="1400" b="1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invisible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412115" indent="-335280">
              <a:lnSpc>
                <a:spcPct val="100000"/>
              </a:lnSpc>
              <a:spcBef>
                <a:spcPts val="1245"/>
              </a:spcBef>
              <a:buChar char="●"/>
              <a:tabLst>
                <a:tab pos="412115" algn="l"/>
              </a:tabLst>
            </a:pPr>
            <a:r>
              <a:rPr sz="1400" b="1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required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64139" y="4298905"/>
            <a:ext cx="545211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i="1" spc="114" dirty="0">
                <a:solidFill>
                  <a:srgbClr val="595959"/>
                </a:solidFill>
                <a:latin typeface="Liberation Sans Narrow"/>
                <a:cs typeface="Liberation Sans Narrow"/>
              </a:rPr>
              <a:t>To</a:t>
            </a:r>
            <a:r>
              <a:rPr sz="1200" i="1" spc="7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4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work,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2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fields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4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defined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0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in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3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condition</a:t>
            </a:r>
            <a:r>
              <a:rPr sz="1200" i="1" spc="9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b="1" i="1" spc="145" dirty="0">
                <a:solidFill>
                  <a:srgbClr val="FB777C"/>
                </a:solidFill>
                <a:latin typeface="Liberation Sans Narrow"/>
                <a:cs typeface="Liberation Sans Narrow"/>
              </a:rPr>
              <a:t>must</a:t>
            </a:r>
            <a:r>
              <a:rPr sz="1200" b="1" i="1" spc="75" dirty="0">
                <a:solidFill>
                  <a:srgbClr val="FB777C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2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also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6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be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4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present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0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in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5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the</a:t>
            </a:r>
            <a:r>
              <a:rPr sz="1200" i="1" spc="7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5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same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15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view</a:t>
            </a:r>
            <a:r>
              <a:rPr sz="1200" i="1" spc="7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i="1" spc="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!</a:t>
            </a:r>
            <a:endParaRPr sz="1200">
              <a:latin typeface="Liberation Sans Narrow"/>
              <a:cs typeface="Liberation Sans Narrow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33035" y="4532815"/>
            <a:ext cx="851990" cy="491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5148" y="1033672"/>
            <a:ext cx="236474" cy="3641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41257" y="1430264"/>
            <a:ext cx="1653484" cy="119533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66400" y="1348668"/>
            <a:ext cx="1097267" cy="3657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692059" y="1263369"/>
            <a:ext cx="334010" cy="404495"/>
            <a:chOff x="7692059" y="1263369"/>
            <a:chExt cx="334010" cy="40449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7014" y="1396330"/>
              <a:ext cx="190827" cy="2714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92059" y="1263369"/>
              <a:ext cx="333946" cy="28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6649" y="323326"/>
            <a:ext cx="1301582" cy="284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6174" y="1127443"/>
            <a:ext cx="18135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Same</a:t>
            </a:r>
            <a:r>
              <a:rPr sz="1300" spc="9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simple</a:t>
            </a:r>
            <a:r>
              <a:rPr sz="1300" spc="9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attributes</a:t>
            </a:r>
            <a:endParaRPr sz="13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723" y="1406081"/>
            <a:ext cx="1012825" cy="65405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10"/>
              </a:spcBef>
              <a:buChar char="●"/>
              <a:tabLst>
                <a:tab pos="332740" algn="l"/>
              </a:tabLst>
            </a:pPr>
            <a:r>
              <a:rPr sz="12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Readonly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 indent="-320040">
              <a:lnSpc>
                <a:spcPct val="100000"/>
              </a:lnSpc>
              <a:spcBef>
                <a:spcPts val="210"/>
              </a:spcBef>
              <a:buChar char="●"/>
              <a:tabLst>
                <a:tab pos="332740" algn="l"/>
              </a:tabLst>
            </a:pPr>
            <a:r>
              <a:rPr sz="12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Invisible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 indent="-320040">
              <a:lnSpc>
                <a:spcPct val="100000"/>
              </a:lnSpc>
              <a:spcBef>
                <a:spcPts val="210"/>
              </a:spcBef>
              <a:buChar char="●"/>
              <a:tabLst>
                <a:tab pos="332740" algn="l"/>
              </a:tabLst>
            </a:pPr>
            <a:r>
              <a:rPr sz="12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Required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435419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90" dirty="0">
                <a:solidFill>
                  <a:srgbClr val="333333"/>
                </a:solidFill>
              </a:rPr>
              <a:t>List</a:t>
            </a:r>
            <a:r>
              <a:rPr sz="3200" spc="-80" dirty="0">
                <a:solidFill>
                  <a:srgbClr val="333333"/>
                </a:solidFill>
              </a:rPr>
              <a:t> </a:t>
            </a:r>
            <a:r>
              <a:rPr sz="3200" spc="-330" dirty="0">
                <a:solidFill>
                  <a:srgbClr val="333333"/>
                </a:solidFill>
              </a:rPr>
              <a:t>view</a:t>
            </a:r>
            <a:r>
              <a:rPr sz="3200" spc="40" dirty="0">
                <a:solidFill>
                  <a:srgbClr val="333333"/>
                </a:solidFill>
              </a:rPr>
              <a:t> </a:t>
            </a:r>
            <a:r>
              <a:rPr sz="3200" spc="-75" dirty="0">
                <a:solidFill>
                  <a:srgbClr val="333333"/>
                </a:solidFill>
              </a:rPr>
              <a:t>attributes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955098" y="3096118"/>
            <a:ext cx="7479030" cy="566420"/>
            <a:chOff x="955098" y="3096118"/>
            <a:chExt cx="7479030" cy="5664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098" y="3096118"/>
              <a:ext cx="7478985" cy="5660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1297" y="3153268"/>
              <a:ext cx="7326630" cy="414020"/>
            </a:xfrm>
            <a:custGeom>
              <a:avLst/>
              <a:gdLst/>
              <a:ahLst/>
              <a:cxnLst/>
              <a:rect l="l" t="t" r="r" b="b"/>
              <a:pathLst>
                <a:path w="7326630" h="414020">
                  <a:moveTo>
                    <a:pt x="7257635" y="413699"/>
                  </a:moveTo>
                  <a:lnTo>
                    <a:pt x="68952" y="413699"/>
                  </a:lnTo>
                  <a:lnTo>
                    <a:pt x="42112" y="408280"/>
                  </a:lnTo>
                  <a:lnTo>
                    <a:pt x="20195" y="393502"/>
                  </a:lnTo>
                  <a:lnTo>
                    <a:pt x="5418" y="371585"/>
                  </a:lnTo>
                  <a:lnTo>
                    <a:pt x="0" y="344749"/>
                  </a:lnTo>
                  <a:lnTo>
                    <a:pt x="0" y="68949"/>
                  </a:lnTo>
                  <a:lnTo>
                    <a:pt x="5418" y="42113"/>
                  </a:lnTo>
                  <a:lnTo>
                    <a:pt x="20195" y="20196"/>
                  </a:lnTo>
                  <a:lnTo>
                    <a:pt x="42112" y="5419"/>
                  </a:lnTo>
                  <a:lnTo>
                    <a:pt x="68952" y="0"/>
                  </a:lnTo>
                  <a:lnTo>
                    <a:pt x="7257635" y="0"/>
                  </a:lnTo>
                  <a:lnTo>
                    <a:pt x="7295885" y="11590"/>
                  </a:lnTo>
                  <a:lnTo>
                    <a:pt x="7321332" y="42568"/>
                  </a:lnTo>
                  <a:lnTo>
                    <a:pt x="7326585" y="68949"/>
                  </a:lnTo>
                  <a:lnTo>
                    <a:pt x="7326585" y="344749"/>
                  </a:lnTo>
                  <a:lnTo>
                    <a:pt x="7321166" y="371585"/>
                  </a:lnTo>
                  <a:lnTo>
                    <a:pt x="7306388" y="393502"/>
                  </a:lnTo>
                  <a:lnTo>
                    <a:pt x="7284471" y="408280"/>
                  </a:lnTo>
                  <a:lnTo>
                    <a:pt x="7257635" y="4136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1297" y="3153268"/>
              <a:ext cx="7326630" cy="414020"/>
            </a:xfrm>
            <a:custGeom>
              <a:avLst/>
              <a:gdLst/>
              <a:ahLst/>
              <a:cxnLst/>
              <a:rect l="l" t="t" r="r" b="b"/>
              <a:pathLst>
                <a:path w="7326630" h="414020">
                  <a:moveTo>
                    <a:pt x="0" y="68949"/>
                  </a:moveTo>
                  <a:lnTo>
                    <a:pt x="5418" y="42113"/>
                  </a:lnTo>
                  <a:lnTo>
                    <a:pt x="20195" y="20196"/>
                  </a:lnTo>
                  <a:lnTo>
                    <a:pt x="42112" y="5419"/>
                  </a:lnTo>
                  <a:lnTo>
                    <a:pt x="68952" y="0"/>
                  </a:lnTo>
                  <a:lnTo>
                    <a:pt x="7257635" y="0"/>
                  </a:lnTo>
                  <a:lnTo>
                    <a:pt x="7295885" y="11590"/>
                  </a:lnTo>
                  <a:lnTo>
                    <a:pt x="7321332" y="42568"/>
                  </a:lnTo>
                  <a:lnTo>
                    <a:pt x="7326585" y="68949"/>
                  </a:lnTo>
                  <a:lnTo>
                    <a:pt x="7326585" y="344749"/>
                  </a:lnTo>
                  <a:lnTo>
                    <a:pt x="7321166" y="371585"/>
                  </a:lnTo>
                  <a:lnTo>
                    <a:pt x="7306388" y="393502"/>
                  </a:lnTo>
                  <a:lnTo>
                    <a:pt x="7284471" y="408280"/>
                  </a:lnTo>
                  <a:lnTo>
                    <a:pt x="7257635" y="413699"/>
                  </a:lnTo>
                  <a:lnTo>
                    <a:pt x="68952" y="413699"/>
                  </a:lnTo>
                  <a:lnTo>
                    <a:pt x="42112" y="408280"/>
                  </a:lnTo>
                  <a:lnTo>
                    <a:pt x="20195" y="393502"/>
                  </a:lnTo>
                  <a:lnTo>
                    <a:pt x="5418" y="371585"/>
                  </a:lnTo>
                  <a:lnTo>
                    <a:pt x="0" y="344749"/>
                  </a:lnTo>
                  <a:lnTo>
                    <a:pt x="0" y="689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217954" y="3260905"/>
            <a:ext cx="708723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43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"price_description"</a:t>
            </a:r>
            <a:r>
              <a:rPr sz="1100" b="1" spc="44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5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optional</a:t>
            </a:r>
            <a:r>
              <a:rPr sz="11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"True"</a:t>
            </a:r>
            <a:r>
              <a:rPr sz="1100" b="1" spc="4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column_invisible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"parent.total_amount</a:t>
            </a:r>
            <a:r>
              <a:rPr sz="1100" b="1" spc="4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r>
              <a:rPr sz="1100" b="1" spc="434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5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0"</a:t>
            </a:r>
            <a:r>
              <a:rPr sz="1100" b="1" spc="5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2542" y="656436"/>
            <a:ext cx="2891790" cy="69215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500" b="1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Specific</a:t>
            </a:r>
            <a:r>
              <a:rPr sz="1500" b="1" spc="100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500" spc="6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attributes</a:t>
            </a:r>
            <a:r>
              <a:rPr sz="15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5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5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5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list</a:t>
            </a:r>
            <a:r>
              <a:rPr sz="15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5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views</a:t>
            </a:r>
            <a:endParaRPr sz="1500">
              <a:latin typeface="Arial" panose="020B0604020202090204"/>
              <a:cs typeface="Arial" panose="020B0604020202090204"/>
            </a:endParaRPr>
          </a:p>
          <a:p>
            <a:pPr marL="469265" indent="-335915">
              <a:lnSpc>
                <a:spcPct val="100000"/>
              </a:lnSpc>
              <a:spcBef>
                <a:spcPts val="870"/>
              </a:spcBef>
              <a:buClr>
                <a:srgbClr val="595959"/>
              </a:buClr>
              <a:buFont typeface="Arial" panose="020B0604020202090204"/>
              <a:buChar char="●"/>
              <a:tabLst>
                <a:tab pos="469265" algn="l"/>
              </a:tabLst>
            </a:pPr>
            <a:r>
              <a:rPr sz="1400" b="1" i="1" spc="120" dirty="0">
                <a:solidFill>
                  <a:srgbClr val="FFAA1A"/>
                </a:solidFill>
                <a:latin typeface="Liberation Sans Narrow"/>
                <a:cs typeface="Liberation Sans Narrow"/>
              </a:rPr>
              <a:t>optional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23945" y="2713355"/>
            <a:ext cx="2386330" cy="231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25"/>
              </a:spcBef>
              <a:buClr>
                <a:srgbClr val="595959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b="1" i="1" spc="114" dirty="0">
                <a:solidFill>
                  <a:srgbClr val="FFAA1A"/>
                </a:solidFill>
                <a:latin typeface="Liberation Sans Narrow"/>
                <a:cs typeface="Liberation Sans Narrow"/>
              </a:rPr>
              <a:t>column_invisible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18573" y="2739149"/>
            <a:ext cx="1805939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(can</a:t>
            </a:r>
            <a:r>
              <a:rPr sz="12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2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2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i="1" spc="13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parent.xxxx</a:t>
            </a:r>
            <a:r>
              <a:rPr sz="1200" i="1" spc="114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spc="-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)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-19049" y="3581917"/>
            <a:ext cx="3319779" cy="1581150"/>
            <a:chOff x="-19049" y="3581917"/>
            <a:chExt cx="3319779" cy="158115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8227" y="4241796"/>
              <a:ext cx="432211" cy="43176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502542" y="4092328"/>
            <a:ext cx="4642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2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of</a:t>
            </a:r>
            <a:r>
              <a:rPr sz="12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view</a:t>
            </a:r>
            <a:r>
              <a:rPr sz="12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attribute</a:t>
            </a:r>
            <a:r>
              <a:rPr sz="12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2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2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useful</a:t>
            </a:r>
            <a:r>
              <a:rPr sz="12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to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prevent</a:t>
            </a:r>
            <a:r>
              <a:rPr sz="1200" b="1" spc="75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data</a:t>
            </a:r>
            <a:r>
              <a:rPr sz="12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entry</a:t>
            </a:r>
            <a:r>
              <a:rPr sz="12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errors, </a:t>
            </a:r>
            <a:r>
              <a:rPr sz="1200" spc="6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but</a:t>
            </a:r>
            <a:r>
              <a:rPr sz="12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have</a:t>
            </a:r>
            <a:r>
              <a:rPr sz="12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no</a:t>
            </a:r>
            <a:r>
              <a:rPr sz="1200" b="1" spc="4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level</a:t>
            </a:r>
            <a:r>
              <a:rPr sz="1200" spc="4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security</a:t>
            </a:r>
            <a:r>
              <a:rPr sz="12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!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 panose="020B0604020202090204"/>
              <a:cs typeface="Arial" panose="020B0604020202090204"/>
            </a:endParaRPr>
          </a:p>
          <a:p>
            <a:pPr marL="248920" indent="-236220">
              <a:lnSpc>
                <a:spcPct val="100000"/>
              </a:lnSpc>
              <a:buClr>
                <a:srgbClr val="FB777C"/>
              </a:buClr>
              <a:buFont typeface="Arial" panose="020B0604020202090204"/>
              <a:buChar char="➔"/>
              <a:tabLst>
                <a:tab pos="248920" algn="l"/>
              </a:tabLst>
            </a:pP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There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no</a:t>
            </a:r>
            <a:r>
              <a:rPr sz="12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server-</a:t>
            </a:r>
            <a:r>
              <a:rPr sz="1200" spc="6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side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check</a:t>
            </a:r>
            <a:r>
              <a:rPr sz="12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done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20492" y="767018"/>
            <a:ext cx="1209013" cy="47388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751069" y="1355097"/>
            <a:ext cx="5575935" cy="1202055"/>
            <a:chOff x="2751069" y="1355097"/>
            <a:chExt cx="5575935" cy="120205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1069" y="1355097"/>
              <a:ext cx="5567063" cy="12018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6319" y="1431297"/>
              <a:ext cx="5376539" cy="10113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27269" y="1412247"/>
              <a:ext cx="5414645" cy="1049655"/>
            </a:xfrm>
            <a:custGeom>
              <a:avLst/>
              <a:gdLst/>
              <a:ahLst/>
              <a:cxnLst/>
              <a:rect l="l" t="t" r="r" b="b"/>
              <a:pathLst>
                <a:path w="5414645" h="1049655">
                  <a:moveTo>
                    <a:pt x="0" y="0"/>
                  </a:moveTo>
                  <a:lnTo>
                    <a:pt x="5414639" y="0"/>
                  </a:lnTo>
                  <a:lnTo>
                    <a:pt x="5414639" y="1049447"/>
                  </a:lnTo>
                  <a:lnTo>
                    <a:pt x="0" y="104944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8134" y="1794493"/>
              <a:ext cx="438849" cy="284966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30413" y="1002895"/>
            <a:ext cx="851973" cy="548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524" y="1026906"/>
            <a:ext cx="37738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Color</a:t>
            </a:r>
            <a:r>
              <a:rPr sz="1400" spc="12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codes</a:t>
            </a:r>
            <a:r>
              <a:rPr sz="1400" spc="1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are</a:t>
            </a:r>
            <a:r>
              <a:rPr sz="1400" spc="1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useful</a:t>
            </a:r>
            <a:r>
              <a:rPr sz="1400" spc="12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1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emphasize</a:t>
            </a:r>
            <a:r>
              <a:rPr sz="1400" spc="1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records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9050" y="3581917"/>
            <a:ext cx="8899525" cy="1581150"/>
            <a:chOff x="-19050" y="3581917"/>
            <a:chExt cx="8899525" cy="158115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5642" y="3600967"/>
              <a:ext cx="5334289" cy="12431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21842" y="3658117"/>
              <a:ext cx="5182235" cy="1090930"/>
            </a:xfrm>
            <a:custGeom>
              <a:avLst/>
              <a:gdLst/>
              <a:ahLst/>
              <a:cxnLst/>
              <a:rect l="l" t="t" r="r" b="b"/>
              <a:pathLst>
                <a:path w="5182234" h="1090929">
                  <a:moveTo>
                    <a:pt x="5000089" y="1090797"/>
                  </a:moveTo>
                  <a:lnTo>
                    <a:pt x="181799" y="1090797"/>
                  </a:lnTo>
                  <a:lnTo>
                    <a:pt x="133471" y="1084303"/>
                  </a:lnTo>
                  <a:lnTo>
                    <a:pt x="90044" y="1065975"/>
                  </a:lnTo>
                  <a:lnTo>
                    <a:pt x="53249" y="1037547"/>
                  </a:lnTo>
                  <a:lnTo>
                    <a:pt x="24822" y="1000753"/>
                  </a:lnTo>
                  <a:lnTo>
                    <a:pt x="6494" y="957325"/>
                  </a:lnTo>
                  <a:lnTo>
                    <a:pt x="0" y="908998"/>
                  </a:lnTo>
                  <a:lnTo>
                    <a:pt x="0" y="181799"/>
                  </a:lnTo>
                  <a:lnTo>
                    <a:pt x="6494" y="133471"/>
                  </a:lnTo>
                  <a:lnTo>
                    <a:pt x="24822" y="90044"/>
                  </a:lnTo>
                  <a:lnTo>
                    <a:pt x="53249" y="53249"/>
                  </a:lnTo>
                  <a:lnTo>
                    <a:pt x="90044" y="24822"/>
                  </a:lnTo>
                  <a:lnTo>
                    <a:pt x="133471" y="6494"/>
                  </a:lnTo>
                  <a:lnTo>
                    <a:pt x="181799" y="0"/>
                  </a:lnTo>
                  <a:lnTo>
                    <a:pt x="5000089" y="0"/>
                  </a:lnTo>
                  <a:lnTo>
                    <a:pt x="5069661" y="13837"/>
                  </a:lnTo>
                  <a:lnTo>
                    <a:pt x="5128639" y="53249"/>
                  </a:lnTo>
                  <a:lnTo>
                    <a:pt x="5168052" y="112227"/>
                  </a:lnTo>
                  <a:lnTo>
                    <a:pt x="5181889" y="181799"/>
                  </a:lnTo>
                  <a:lnTo>
                    <a:pt x="5181889" y="908998"/>
                  </a:lnTo>
                  <a:lnTo>
                    <a:pt x="5175395" y="957325"/>
                  </a:lnTo>
                  <a:lnTo>
                    <a:pt x="5157067" y="1000753"/>
                  </a:lnTo>
                  <a:lnTo>
                    <a:pt x="5128639" y="1037547"/>
                  </a:lnTo>
                  <a:lnTo>
                    <a:pt x="5091845" y="1065975"/>
                  </a:lnTo>
                  <a:lnTo>
                    <a:pt x="5048417" y="1084303"/>
                  </a:lnTo>
                  <a:lnTo>
                    <a:pt x="5000089" y="1090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21842" y="3658117"/>
              <a:ext cx="5182235" cy="1090930"/>
            </a:xfrm>
            <a:custGeom>
              <a:avLst/>
              <a:gdLst/>
              <a:ahLst/>
              <a:cxnLst/>
              <a:rect l="l" t="t" r="r" b="b"/>
              <a:pathLst>
                <a:path w="5182234" h="1090929">
                  <a:moveTo>
                    <a:pt x="0" y="181799"/>
                  </a:moveTo>
                  <a:lnTo>
                    <a:pt x="6494" y="133471"/>
                  </a:lnTo>
                  <a:lnTo>
                    <a:pt x="24822" y="90044"/>
                  </a:lnTo>
                  <a:lnTo>
                    <a:pt x="53249" y="53249"/>
                  </a:lnTo>
                  <a:lnTo>
                    <a:pt x="90044" y="24822"/>
                  </a:lnTo>
                  <a:lnTo>
                    <a:pt x="133471" y="6494"/>
                  </a:lnTo>
                  <a:lnTo>
                    <a:pt x="181799" y="0"/>
                  </a:lnTo>
                  <a:lnTo>
                    <a:pt x="5000089" y="0"/>
                  </a:lnTo>
                  <a:lnTo>
                    <a:pt x="5069661" y="13837"/>
                  </a:lnTo>
                  <a:lnTo>
                    <a:pt x="5128639" y="53249"/>
                  </a:lnTo>
                  <a:lnTo>
                    <a:pt x="5168052" y="112227"/>
                  </a:lnTo>
                  <a:lnTo>
                    <a:pt x="5181889" y="181799"/>
                  </a:lnTo>
                  <a:lnTo>
                    <a:pt x="5181889" y="908998"/>
                  </a:lnTo>
                  <a:lnTo>
                    <a:pt x="5175395" y="957325"/>
                  </a:lnTo>
                  <a:lnTo>
                    <a:pt x="5157067" y="1000753"/>
                  </a:lnTo>
                  <a:lnTo>
                    <a:pt x="5128639" y="1037547"/>
                  </a:lnTo>
                  <a:lnTo>
                    <a:pt x="5091845" y="1065975"/>
                  </a:lnTo>
                  <a:lnTo>
                    <a:pt x="5048417" y="1084303"/>
                  </a:lnTo>
                  <a:lnTo>
                    <a:pt x="5000089" y="1090797"/>
                  </a:lnTo>
                  <a:lnTo>
                    <a:pt x="181799" y="1090797"/>
                  </a:lnTo>
                  <a:lnTo>
                    <a:pt x="133471" y="1084303"/>
                  </a:lnTo>
                  <a:lnTo>
                    <a:pt x="90044" y="1065975"/>
                  </a:lnTo>
                  <a:lnTo>
                    <a:pt x="53249" y="1037547"/>
                  </a:lnTo>
                  <a:lnTo>
                    <a:pt x="24822" y="1000753"/>
                  </a:lnTo>
                  <a:lnTo>
                    <a:pt x="6494" y="957325"/>
                  </a:lnTo>
                  <a:lnTo>
                    <a:pt x="0" y="908998"/>
                  </a:lnTo>
                  <a:lnTo>
                    <a:pt x="0" y="1817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8797" y="252297"/>
            <a:ext cx="1525684" cy="37377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343979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 dirty="0">
                <a:solidFill>
                  <a:srgbClr val="333333"/>
                </a:solidFill>
              </a:rPr>
              <a:t>Views</a:t>
            </a:r>
            <a:r>
              <a:rPr sz="3200" spc="50" dirty="0">
                <a:solidFill>
                  <a:srgbClr val="333333"/>
                </a:solidFill>
              </a:rPr>
              <a:t> </a:t>
            </a:r>
            <a:r>
              <a:rPr sz="3200" spc="-195" dirty="0">
                <a:solidFill>
                  <a:srgbClr val="333333"/>
                </a:solidFill>
              </a:rPr>
              <a:t>decorators</a:t>
            </a:r>
            <a:endParaRPr sz="3200"/>
          </a:p>
        </p:txBody>
      </p:sp>
      <p:grpSp>
        <p:nvGrpSpPr>
          <p:cNvPr id="13" name="object 13"/>
          <p:cNvGrpSpPr/>
          <p:nvPr/>
        </p:nvGrpSpPr>
        <p:grpSpPr>
          <a:xfrm>
            <a:off x="4560840" y="1734571"/>
            <a:ext cx="4319270" cy="1365885"/>
            <a:chOff x="4560840" y="1734571"/>
            <a:chExt cx="4319270" cy="136588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0840" y="1734571"/>
              <a:ext cx="4319091" cy="13655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37040" y="1791721"/>
              <a:ext cx="4166870" cy="1213485"/>
            </a:xfrm>
            <a:custGeom>
              <a:avLst/>
              <a:gdLst/>
              <a:ahLst/>
              <a:cxnLst/>
              <a:rect l="l" t="t" r="r" b="b"/>
              <a:pathLst>
                <a:path w="4166870" h="1213485">
                  <a:moveTo>
                    <a:pt x="3964492" y="1213197"/>
                  </a:moveTo>
                  <a:lnTo>
                    <a:pt x="202199" y="1213197"/>
                  </a:lnTo>
                  <a:lnTo>
                    <a:pt x="155836" y="1207857"/>
                  </a:lnTo>
                  <a:lnTo>
                    <a:pt x="113276" y="1192646"/>
                  </a:lnTo>
                  <a:lnTo>
                    <a:pt x="75732" y="1168777"/>
                  </a:lnTo>
                  <a:lnTo>
                    <a:pt x="44420" y="1137464"/>
                  </a:lnTo>
                  <a:lnTo>
                    <a:pt x="20551" y="1099921"/>
                  </a:lnTo>
                  <a:lnTo>
                    <a:pt x="5340" y="1057361"/>
                  </a:lnTo>
                  <a:lnTo>
                    <a:pt x="0" y="1010997"/>
                  </a:lnTo>
                  <a:lnTo>
                    <a:pt x="0" y="202204"/>
                  </a:lnTo>
                  <a:lnTo>
                    <a:pt x="5340" y="155840"/>
                  </a:lnTo>
                  <a:lnTo>
                    <a:pt x="20551" y="113280"/>
                  </a:lnTo>
                  <a:lnTo>
                    <a:pt x="44420" y="75735"/>
                  </a:lnTo>
                  <a:lnTo>
                    <a:pt x="75732" y="44421"/>
                  </a:lnTo>
                  <a:lnTo>
                    <a:pt x="113276" y="20552"/>
                  </a:lnTo>
                  <a:lnTo>
                    <a:pt x="155836" y="5340"/>
                  </a:lnTo>
                  <a:lnTo>
                    <a:pt x="202199" y="0"/>
                  </a:lnTo>
                  <a:lnTo>
                    <a:pt x="3964492" y="0"/>
                  </a:lnTo>
                  <a:lnTo>
                    <a:pt x="4004121" y="3921"/>
                  </a:lnTo>
                  <a:lnTo>
                    <a:pt x="4041866" y="15391"/>
                  </a:lnTo>
                  <a:lnTo>
                    <a:pt x="4076668" y="33972"/>
                  </a:lnTo>
                  <a:lnTo>
                    <a:pt x="4107466" y="59224"/>
                  </a:lnTo>
                  <a:lnTo>
                    <a:pt x="4132720" y="90021"/>
                  </a:lnTo>
                  <a:lnTo>
                    <a:pt x="4151301" y="124824"/>
                  </a:lnTo>
                  <a:lnTo>
                    <a:pt x="4162770" y="162572"/>
                  </a:lnTo>
                  <a:lnTo>
                    <a:pt x="4166691" y="202204"/>
                  </a:lnTo>
                  <a:lnTo>
                    <a:pt x="4166691" y="1010997"/>
                  </a:lnTo>
                  <a:lnTo>
                    <a:pt x="4161351" y="1057361"/>
                  </a:lnTo>
                  <a:lnTo>
                    <a:pt x="4146140" y="1099921"/>
                  </a:lnTo>
                  <a:lnTo>
                    <a:pt x="4122271" y="1137464"/>
                  </a:lnTo>
                  <a:lnTo>
                    <a:pt x="4090958" y="1168777"/>
                  </a:lnTo>
                  <a:lnTo>
                    <a:pt x="4053415" y="1192646"/>
                  </a:lnTo>
                  <a:lnTo>
                    <a:pt x="4010855" y="1207857"/>
                  </a:lnTo>
                  <a:lnTo>
                    <a:pt x="3964492" y="12131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37040" y="1791721"/>
              <a:ext cx="4166870" cy="1213485"/>
            </a:xfrm>
            <a:custGeom>
              <a:avLst/>
              <a:gdLst/>
              <a:ahLst/>
              <a:cxnLst/>
              <a:rect l="l" t="t" r="r" b="b"/>
              <a:pathLst>
                <a:path w="4166870" h="1213485">
                  <a:moveTo>
                    <a:pt x="0" y="202204"/>
                  </a:moveTo>
                  <a:lnTo>
                    <a:pt x="5340" y="155840"/>
                  </a:lnTo>
                  <a:lnTo>
                    <a:pt x="20551" y="113280"/>
                  </a:lnTo>
                  <a:lnTo>
                    <a:pt x="44420" y="75735"/>
                  </a:lnTo>
                  <a:lnTo>
                    <a:pt x="75732" y="44421"/>
                  </a:lnTo>
                  <a:lnTo>
                    <a:pt x="113276" y="20552"/>
                  </a:lnTo>
                  <a:lnTo>
                    <a:pt x="155836" y="5340"/>
                  </a:lnTo>
                  <a:lnTo>
                    <a:pt x="202199" y="0"/>
                  </a:lnTo>
                  <a:lnTo>
                    <a:pt x="3964492" y="0"/>
                  </a:lnTo>
                  <a:lnTo>
                    <a:pt x="4004121" y="3921"/>
                  </a:lnTo>
                  <a:lnTo>
                    <a:pt x="4041866" y="15391"/>
                  </a:lnTo>
                  <a:lnTo>
                    <a:pt x="4076668" y="33972"/>
                  </a:lnTo>
                  <a:lnTo>
                    <a:pt x="4107466" y="59224"/>
                  </a:lnTo>
                  <a:lnTo>
                    <a:pt x="4132720" y="90021"/>
                  </a:lnTo>
                  <a:lnTo>
                    <a:pt x="4151301" y="124824"/>
                  </a:lnTo>
                  <a:lnTo>
                    <a:pt x="4162770" y="162572"/>
                  </a:lnTo>
                  <a:lnTo>
                    <a:pt x="4166691" y="202204"/>
                  </a:lnTo>
                  <a:lnTo>
                    <a:pt x="4166691" y="1010997"/>
                  </a:lnTo>
                  <a:lnTo>
                    <a:pt x="4161351" y="1057361"/>
                  </a:lnTo>
                  <a:lnTo>
                    <a:pt x="4146140" y="1099921"/>
                  </a:lnTo>
                  <a:lnTo>
                    <a:pt x="4122271" y="1137464"/>
                  </a:lnTo>
                  <a:lnTo>
                    <a:pt x="4090958" y="1168777"/>
                  </a:lnTo>
                  <a:lnTo>
                    <a:pt x="4053415" y="1192646"/>
                  </a:lnTo>
                  <a:lnTo>
                    <a:pt x="4010855" y="1207857"/>
                  </a:lnTo>
                  <a:lnTo>
                    <a:pt x="3964492" y="1213197"/>
                  </a:lnTo>
                  <a:lnTo>
                    <a:pt x="202199" y="1213197"/>
                  </a:lnTo>
                  <a:lnTo>
                    <a:pt x="155836" y="1207857"/>
                  </a:lnTo>
                  <a:lnTo>
                    <a:pt x="113276" y="1192646"/>
                  </a:lnTo>
                  <a:lnTo>
                    <a:pt x="75732" y="1168777"/>
                  </a:lnTo>
                  <a:lnTo>
                    <a:pt x="44420" y="1137464"/>
                  </a:lnTo>
                  <a:lnTo>
                    <a:pt x="20551" y="1099921"/>
                  </a:lnTo>
                  <a:lnTo>
                    <a:pt x="5340" y="1057361"/>
                  </a:lnTo>
                  <a:lnTo>
                    <a:pt x="0" y="1010997"/>
                  </a:lnTo>
                  <a:lnTo>
                    <a:pt x="0" y="20220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226487" y="1854948"/>
            <a:ext cx="3075940" cy="10255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5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50" dirty="0">
                <a:solidFill>
                  <a:srgbClr val="62A35B"/>
                </a:solidFill>
                <a:latin typeface="IBM 3270"/>
                <a:cs typeface="IBM 3270"/>
              </a:rPr>
              <a:t>tree</a:t>
            </a:r>
            <a:r>
              <a:rPr sz="1150" spc="35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50" b="1" spc="5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decoration-</a:t>
            </a:r>
            <a:r>
              <a:rPr sz="1150" b="1" spc="6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success=</a:t>
            </a:r>
            <a:r>
              <a:rPr sz="1150" b="1" spc="6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"is_partner"</a:t>
            </a:r>
            <a:r>
              <a:rPr sz="1150" spc="6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150">
              <a:latin typeface="IBM 3270"/>
              <a:cs typeface="IBM 3270"/>
            </a:endParaRPr>
          </a:p>
          <a:p>
            <a:pPr marL="469265">
              <a:lnSpc>
                <a:spcPct val="100000"/>
              </a:lnSpc>
              <a:spcBef>
                <a:spcPts val="195"/>
              </a:spcBef>
            </a:pPr>
            <a:r>
              <a:rPr sz="115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5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150" spc="2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5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15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50" spc="-10" dirty="0">
                <a:solidFill>
                  <a:srgbClr val="BF6069"/>
                </a:solidFill>
                <a:latin typeface="IBM 3270"/>
                <a:cs typeface="IBM 3270"/>
              </a:rPr>
              <a:t>"name"</a:t>
            </a:r>
            <a:r>
              <a:rPr sz="1150" spc="-1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1150">
              <a:latin typeface="IBM 3270"/>
              <a:cs typeface="IBM 3270"/>
            </a:endParaRPr>
          </a:p>
          <a:p>
            <a:pPr marL="469265">
              <a:lnSpc>
                <a:spcPct val="100000"/>
              </a:lnSpc>
              <a:spcBef>
                <a:spcPts val="195"/>
              </a:spcBef>
            </a:pPr>
            <a:r>
              <a:rPr sz="115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5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150" spc="2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5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15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50" spc="-10" dirty="0">
                <a:solidFill>
                  <a:srgbClr val="BF6069"/>
                </a:solidFill>
                <a:latin typeface="IBM 3270"/>
                <a:cs typeface="IBM 3270"/>
              </a:rPr>
              <a:t>"is_partner"</a:t>
            </a:r>
            <a:r>
              <a:rPr sz="1150" spc="-1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1150">
              <a:latin typeface="IBM 3270"/>
              <a:cs typeface="IBM 3270"/>
            </a:endParaRPr>
          </a:p>
          <a:p>
            <a:pPr marL="469265">
              <a:lnSpc>
                <a:spcPct val="100000"/>
              </a:lnSpc>
              <a:spcBef>
                <a:spcPts val="195"/>
              </a:spcBef>
            </a:pPr>
            <a:r>
              <a:rPr sz="1150" spc="-25" dirty="0">
                <a:solidFill>
                  <a:srgbClr val="333333"/>
                </a:solidFill>
                <a:latin typeface="IBM 3270"/>
                <a:cs typeface="IBM 3270"/>
              </a:rPr>
              <a:t>...</a:t>
            </a:r>
            <a:endParaRPr sz="115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5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150" spc="-10" dirty="0">
                <a:solidFill>
                  <a:srgbClr val="62A35B"/>
                </a:solidFill>
                <a:latin typeface="IBM 3270"/>
                <a:cs typeface="IBM 3270"/>
              </a:rPr>
              <a:t>tree</a:t>
            </a:r>
            <a:r>
              <a:rPr sz="115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150">
              <a:latin typeface="IBM 3270"/>
              <a:cs typeface="IBM 327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05313" y="3860176"/>
            <a:ext cx="3958590" cy="8255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5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5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150" spc="2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5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15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50" spc="-10" dirty="0">
                <a:solidFill>
                  <a:srgbClr val="BF6069"/>
                </a:solidFill>
                <a:latin typeface="IBM 3270"/>
                <a:cs typeface="IBM 3270"/>
              </a:rPr>
              <a:t>"name"</a:t>
            </a:r>
            <a:r>
              <a:rPr sz="1150" spc="-1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115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50" b="1" spc="10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50" b="1" spc="10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50" b="1" spc="44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5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5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"is_low"</a:t>
            </a:r>
            <a:r>
              <a:rPr sz="1150" b="1" spc="45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50" b="1" spc="9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invisible</a:t>
            </a:r>
            <a:r>
              <a:rPr sz="1150" b="1" spc="9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50" b="1" spc="9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"1"</a:t>
            </a:r>
            <a:r>
              <a:rPr sz="1150" b="1" spc="9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5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5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5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150" spc="215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5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15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50" dirty="0">
                <a:solidFill>
                  <a:srgbClr val="BF6069"/>
                </a:solidFill>
                <a:latin typeface="IBM 3270"/>
                <a:cs typeface="IBM 3270"/>
              </a:rPr>
              <a:t>"budget"</a:t>
            </a:r>
            <a:r>
              <a:rPr sz="1150" spc="225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15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decoration-</a:t>
            </a:r>
            <a:r>
              <a:rPr sz="1150" b="1" spc="5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danger=</a:t>
            </a:r>
            <a:r>
              <a:rPr sz="1150" b="1" spc="5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"is_low"</a:t>
            </a:r>
            <a:r>
              <a:rPr sz="1150" spc="5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1150">
              <a:latin typeface="IBM 3270"/>
              <a:cs typeface="IBM 3270"/>
            </a:endParaRPr>
          </a:p>
          <a:p>
            <a:pPr marL="469265">
              <a:lnSpc>
                <a:spcPct val="100000"/>
              </a:lnSpc>
              <a:spcBef>
                <a:spcPts val="195"/>
              </a:spcBef>
            </a:pPr>
            <a:r>
              <a:rPr sz="1150" spc="-25" dirty="0">
                <a:solidFill>
                  <a:srgbClr val="333333"/>
                </a:solidFill>
                <a:latin typeface="IBM 3270"/>
                <a:cs typeface="IBM 3270"/>
              </a:rPr>
              <a:t>...</a:t>
            </a:r>
            <a:endParaRPr sz="1150">
              <a:latin typeface="IBM 3270"/>
              <a:cs typeface="IBM 327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36237" y="3322268"/>
            <a:ext cx="1492885" cy="9525"/>
          </a:xfrm>
          <a:custGeom>
            <a:avLst/>
            <a:gdLst/>
            <a:ahLst/>
            <a:cxnLst/>
            <a:rect l="l" t="t" r="r" b="b"/>
            <a:pathLst>
              <a:path w="1492884" h="9525">
                <a:moveTo>
                  <a:pt x="1492796" y="8999"/>
                </a:moveTo>
                <a:lnTo>
                  <a:pt x="0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49725" y="1278192"/>
            <a:ext cx="851990" cy="2743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49661" y="4598165"/>
            <a:ext cx="377531" cy="37751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81046" y="2126356"/>
            <a:ext cx="2376170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400" spc="2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400" spc="2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done: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469265" indent="-335915">
              <a:lnSpc>
                <a:spcPct val="100000"/>
              </a:lnSpc>
              <a:spcBef>
                <a:spcPts val="1000"/>
              </a:spcBef>
              <a:buChar char="●"/>
              <a:tabLst>
                <a:tab pos="469265" algn="l"/>
              </a:tabLst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400" spc="114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line</a:t>
            </a:r>
            <a:r>
              <a:rPr sz="1400" spc="114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basis</a:t>
            </a:r>
            <a:r>
              <a:rPr sz="1400" spc="1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(tree</a:t>
            </a:r>
            <a:r>
              <a:rPr sz="12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view)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 indent="-335915">
              <a:lnSpc>
                <a:spcPct val="100000"/>
              </a:lnSpc>
              <a:spcBef>
                <a:spcPts val="1000"/>
              </a:spcBef>
              <a:buChar char="●"/>
              <a:tabLst>
                <a:tab pos="469265" algn="l"/>
              </a:tabLst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400" spc="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400" spc="1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basis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2074" y="1617572"/>
            <a:ext cx="403097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i="1" spc="155" dirty="0">
                <a:solidFill>
                  <a:srgbClr val="1AB6F9"/>
                </a:solidFill>
                <a:latin typeface="Liberation Sans Narrow"/>
                <a:cs typeface="Liberation Sans Narrow"/>
              </a:rPr>
              <a:t>decoration-</a:t>
            </a:r>
            <a:r>
              <a:rPr sz="1400" b="1" i="1" spc="190" dirty="0">
                <a:solidFill>
                  <a:srgbClr val="1AB6F9"/>
                </a:solidFill>
                <a:latin typeface="Liberation Sans Narrow"/>
                <a:cs typeface="Liberation Sans Narrow"/>
              </a:rPr>
              <a:t>{$name}</a:t>
            </a:r>
            <a:r>
              <a:rPr sz="1400" b="1" i="1" spc="90" dirty="0">
                <a:solidFill>
                  <a:srgbClr val="1AB6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attribute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view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definition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87595" y="2884494"/>
            <a:ext cx="974222" cy="102511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51093" y="2203374"/>
            <a:ext cx="979334" cy="309645"/>
          </a:xfrm>
          <a:prstGeom prst="rect">
            <a:avLst/>
          </a:prstGeom>
        </p:spPr>
      </p:pic>
      <p:sp>
        <p:nvSpPr>
          <p:cNvPr id="26" name="object 26">
            <a:hlinkClick r:id="rId11"/>
          </p:cNvPr>
          <p:cNvSpPr/>
          <p:nvPr/>
        </p:nvSpPr>
        <p:spPr>
          <a:xfrm>
            <a:off x="6123687" y="1007073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59" h="277494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8"/>
                </a:lnTo>
                <a:lnTo>
                  <a:pt x="26771" y="220693"/>
                </a:lnTo>
                <a:lnTo>
                  <a:pt x="7073" y="182605"/>
                </a:lnTo>
                <a:lnTo>
                  <a:pt x="0" y="138749"/>
                </a:lnTo>
                <a:lnTo>
                  <a:pt x="7073" y="94893"/>
                </a:lnTo>
                <a:lnTo>
                  <a:pt x="26771" y="56805"/>
                </a:lnTo>
                <a:lnTo>
                  <a:pt x="56807" y="26770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50" y="10561"/>
                </a:lnTo>
                <a:lnTo>
                  <a:pt x="1277272" y="40639"/>
                </a:lnTo>
                <a:lnTo>
                  <a:pt x="1307344" y="85652"/>
                </a:lnTo>
                <a:lnTo>
                  <a:pt x="1317897" y="138749"/>
                </a:lnTo>
                <a:lnTo>
                  <a:pt x="1310825" y="182605"/>
                </a:lnTo>
                <a:lnTo>
                  <a:pt x="1291132" y="220693"/>
                </a:lnTo>
                <a:lnTo>
                  <a:pt x="1261100" y="250728"/>
                </a:lnTo>
                <a:lnTo>
                  <a:pt x="122301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395358" y="1051841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1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1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1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310640" y="1631950"/>
            <a:ext cx="688911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33"/>
                </a:solidFill>
                <a:sym typeface="+mn-ea"/>
              </a:rPr>
              <a:t>Advanced searches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4580255" y="2887345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8847</Words>
  <Application>WPS Presentation</Application>
  <PresentationFormat>On-screen Show (4:3)</PresentationFormat>
  <Paragraphs>540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7" baseType="lpstr">
      <vt:lpstr>Arial</vt:lpstr>
      <vt:lpstr>SimSun</vt:lpstr>
      <vt:lpstr>Wingdings</vt:lpstr>
      <vt:lpstr>Liberation Sans Narrow</vt:lpstr>
      <vt:lpstr>Thonburi</vt:lpstr>
      <vt:lpstr>Arial</vt:lpstr>
      <vt:lpstr>IBM 3270</vt:lpstr>
      <vt:lpstr>Trebuchet MS</vt:lpstr>
      <vt:lpstr>Verdana</vt:lpstr>
      <vt:lpstr>Courier New</vt:lpstr>
      <vt:lpstr>Arial Bold</vt:lpstr>
      <vt:lpstr>Verdana Bold</vt:lpstr>
      <vt:lpstr>微软雅黑</vt:lpstr>
      <vt:lpstr>汉仪旗黑</vt:lpstr>
      <vt:lpstr>Arial Unicode MS</vt:lpstr>
      <vt:lpstr>Calibri</vt:lpstr>
      <vt:lpstr>Helvetica Neue</vt:lpstr>
      <vt:lpstr>宋体-简</vt:lpstr>
      <vt:lpstr>Wingdings</vt:lpstr>
      <vt:lpstr>苹方-简</vt:lpstr>
      <vt:lpstr>Office Theme</vt:lpstr>
      <vt:lpstr>Lesson 6</vt:lpstr>
      <vt:lpstr>Advanced views</vt:lpstr>
      <vt:lpstr>In Views modiﬁcation</vt:lpstr>
      <vt:lpstr>Views before</vt:lpstr>
      <vt:lpstr>Views before</vt:lpstr>
      <vt:lpstr>Fields attributes</vt:lpstr>
      <vt:lpstr>List view attributes</vt:lpstr>
      <vt:lpstr>Views decorators</vt:lpstr>
      <vt:lpstr>Advanced searches</vt:lpstr>
      <vt:lpstr>PowerPoint 演示文稿</vt:lpstr>
      <vt:lpstr>Default Search</vt:lpstr>
      <vt:lpstr>Filter domain</vt:lpstr>
      <vt:lpstr>Filter domain</vt:lpstr>
      <vt:lpstr>Widgets</vt:lpstr>
      <vt:lpstr>Widgets</vt:lpstr>
      <vt:lpstr>Widgets</vt:lpstr>
      <vt:lpstr>Widgets</vt:lpstr>
      <vt:lpstr>Widgets</vt:lpstr>
      <vt:lpstr>Widgets</vt:lpstr>
      <vt:lpstr>Widgets</vt:lpstr>
      <vt:lpstr>Widgets deﬁnition</vt:lpstr>
      <vt:lpstr>Inline Views</vt:lpstr>
      <vt:lpstr>Inline view</vt:lpstr>
      <vt:lpstr>Inline view deﬁnition</vt:lpstr>
      <vt:lpstr>Inline view deﬁnition</vt:lpstr>
      <vt:lpstr>Inline view deﬁnition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6</dc:title>
  <dc:creator/>
  <cp:lastModifiedBy>nhannguyen</cp:lastModifiedBy>
  <cp:revision>6</cp:revision>
  <dcterms:created xsi:type="dcterms:W3CDTF">2024-10-29T01:58:54Z</dcterms:created>
  <dcterms:modified xsi:type="dcterms:W3CDTF">2024-10-29T01:58:54Z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1900-01-00T00:00:00Z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KSOProductBuildVer">
    <vt:lpwstr>1033-3.1.1.5096</vt:lpwstr>
  </property>
</Properties>
</file>